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  <p:sldMasterId id="2147483722" r:id="rId6"/>
    <p:sldMasterId id="2147483751" r:id="rId7"/>
  </p:sldMasterIdLst>
  <p:notesMasterIdLst>
    <p:notesMasterId r:id="rId26"/>
  </p:notesMasterIdLst>
  <p:handoutMasterIdLst>
    <p:handoutMasterId r:id="rId27"/>
  </p:handoutMasterIdLst>
  <p:sldIdLst>
    <p:sldId id="278" r:id="rId8"/>
    <p:sldId id="305" r:id="rId9"/>
    <p:sldId id="307" r:id="rId10"/>
    <p:sldId id="319" r:id="rId11"/>
    <p:sldId id="318" r:id="rId12"/>
    <p:sldId id="313" r:id="rId13"/>
    <p:sldId id="280" r:id="rId14"/>
    <p:sldId id="316" r:id="rId15"/>
    <p:sldId id="323" r:id="rId16"/>
    <p:sldId id="328" r:id="rId17"/>
    <p:sldId id="329" r:id="rId18"/>
    <p:sldId id="332" r:id="rId19"/>
    <p:sldId id="293" r:id="rId20"/>
    <p:sldId id="294" r:id="rId21"/>
    <p:sldId id="334" r:id="rId22"/>
    <p:sldId id="335" r:id="rId23"/>
    <p:sldId id="331" r:id="rId24"/>
    <p:sldId id="33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Tether" initials="AT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9537" autoAdjust="0"/>
  </p:normalViewPr>
  <p:slideViewPr>
    <p:cSldViewPr snapToGrid="0">
      <p:cViewPr varScale="1">
        <p:scale>
          <a:sx n="118" d="100"/>
          <a:sy n="118" d="100"/>
        </p:scale>
        <p:origin x="4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20T15:27:04.075" idx="10">
    <p:pos x="10" y="10"/>
    <p:text>Need to call out the re-provisions such as Sutton &amp; Solihull - Re-fer to Marks email.</p:text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5208F-1579-41E5-B595-EAE50F9A512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31BA56-581C-4E62-A0E3-720A6084CAD6}">
      <dgm:prSet phldrT="[Text]"/>
      <dgm:spPr/>
      <dgm:t>
        <a:bodyPr/>
        <a:lstStyle/>
        <a:p>
          <a:r>
            <a:rPr lang="en-GB" dirty="0" smtClean="0"/>
            <a:t>Solihull</a:t>
          </a:r>
          <a:endParaRPr lang="en-GB" dirty="0"/>
        </a:p>
      </dgm:t>
    </dgm:pt>
    <dgm:pt modelId="{ABFAC3A7-65D0-4FB0-9DB7-B51C69F3CC24}" type="parTrans" cxnId="{867E266F-1869-425F-8481-FCAA1231D525}">
      <dgm:prSet/>
      <dgm:spPr/>
      <dgm:t>
        <a:bodyPr/>
        <a:lstStyle/>
        <a:p>
          <a:endParaRPr lang="en-GB"/>
        </a:p>
      </dgm:t>
    </dgm:pt>
    <dgm:pt modelId="{AD163D9E-2A10-4AFC-9318-0F2106381C3A}" type="sibTrans" cxnId="{867E266F-1869-425F-8481-FCAA1231D525}">
      <dgm:prSet/>
      <dgm:spPr>
        <a:ln w="28575">
          <a:solidFill>
            <a:schemeClr val="accent3"/>
          </a:solidFill>
        </a:ln>
      </dgm:spPr>
      <dgm:t>
        <a:bodyPr/>
        <a:lstStyle/>
        <a:p>
          <a:endParaRPr lang="en-GB"/>
        </a:p>
      </dgm:t>
    </dgm:pt>
    <dgm:pt modelId="{839FC87A-AF58-445E-A3EE-813CDEAC4757}">
      <dgm:prSet phldrT="[Text]"/>
      <dgm:spPr/>
      <dgm:t>
        <a:bodyPr/>
        <a:lstStyle/>
        <a:p>
          <a:r>
            <a:rPr lang="en-GB" dirty="0" smtClean="0"/>
            <a:t>Re-provisioning with Partners</a:t>
          </a:r>
        </a:p>
      </dgm:t>
    </dgm:pt>
    <dgm:pt modelId="{3AE693D0-7DF8-4728-8FF6-E87C0DFF1811}" type="parTrans" cxnId="{B350EC2E-D8FC-4905-AFDA-8F5327E7CF10}">
      <dgm:prSet/>
      <dgm:spPr/>
      <dgm:t>
        <a:bodyPr/>
        <a:lstStyle/>
        <a:p>
          <a:endParaRPr lang="en-GB"/>
        </a:p>
      </dgm:t>
    </dgm:pt>
    <dgm:pt modelId="{CC66E810-491B-4220-8FDA-1FCE436BA2CB}" type="sibTrans" cxnId="{B350EC2E-D8FC-4905-AFDA-8F5327E7CF10}">
      <dgm:prSet/>
      <dgm:spPr>
        <a:ln w="28575">
          <a:solidFill>
            <a:schemeClr val="accent3"/>
          </a:solidFill>
        </a:ln>
      </dgm:spPr>
      <dgm:t>
        <a:bodyPr/>
        <a:lstStyle/>
        <a:p>
          <a:endParaRPr lang="en-GB"/>
        </a:p>
      </dgm:t>
    </dgm:pt>
    <dgm:pt modelId="{67050DD0-EC10-4536-9157-07FF135F7E20}">
      <dgm:prSet phldrT="[Text]"/>
      <dgm:spPr/>
      <dgm:t>
        <a:bodyPr/>
        <a:lstStyle/>
        <a:p>
          <a:r>
            <a:rPr lang="en-GB" dirty="0" smtClean="0"/>
            <a:t>Commonwealth Games</a:t>
          </a:r>
          <a:endParaRPr lang="en-GB" dirty="0"/>
        </a:p>
      </dgm:t>
    </dgm:pt>
    <dgm:pt modelId="{7FAD02F0-D824-4B79-81F0-DE552901D536}" type="parTrans" cxnId="{68469B98-31A4-49A4-A781-50AA62AA9AE8}">
      <dgm:prSet/>
      <dgm:spPr/>
      <dgm:t>
        <a:bodyPr/>
        <a:lstStyle/>
        <a:p>
          <a:endParaRPr lang="en-GB"/>
        </a:p>
      </dgm:t>
    </dgm:pt>
    <dgm:pt modelId="{000FF7BF-B5FA-4A3D-983E-117F5FC46DB8}" type="sibTrans" cxnId="{68469B98-31A4-49A4-A781-50AA62AA9AE8}">
      <dgm:prSet/>
      <dgm:spPr>
        <a:ln w="28575">
          <a:solidFill>
            <a:schemeClr val="accent3"/>
          </a:solidFill>
        </a:ln>
      </dgm:spPr>
      <dgm:t>
        <a:bodyPr/>
        <a:lstStyle/>
        <a:p>
          <a:endParaRPr lang="en-GB"/>
        </a:p>
      </dgm:t>
    </dgm:pt>
    <dgm:pt modelId="{625525CB-8764-4992-B3F6-B08174EE52ED}">
      <dgm:prSet phldrT="[Text]"/>
      <dgm:spPr/>
      <dgm:t>
        <a:bodyPr/>
        <a:lstStyle/>
        <a:p>
          <a:r>
            <a:rPr lang="en-GB" dirty="0" smtClean="0"/>
            <a:t>Sutton Coldfield</a:t>
          </a:r>
          <a:endParaRPr lang="en-GB" dirty="0"/>
        </a:p>
      </dgm:t>
    </dgm:pt>
    <dgm:pt modelId="{81B6981B-506B-40A7-9179-163232B57B21}" type="parTrans" cxnId="{F49DE304-38CC-494F-B360-3B7F3A92C17E}">
      <dgm:prSet/>
      <dgm:spPr/>
      <dgm:t>
        <a:bodyPr/>
        <a:lstStyle/>
        <a:p>
          <a:endParaRPr lang="en-GB"/>
        </a:p>
      </dgm:t>
    </dgm:pt>
    <dgm:pt modelId="{62947017-5A80-41BE-B351-29957F743F79}" type="sibTrans" cxnId="{F49DE304-38CC-494F-B360-3B7F3A92C17E}">
      <dgm:prSet/>
      <dgm:spPr>
        <a:ln w="28575">
          <a:solidFill>
            <a:schemeClr val="accent3"/>
          </a:solidFill>
        </a:ln>
      </dgm:spPr>
      <dgm:t>
        <a:bodyPr/>
        <a:lstStyle/>
        <a:p>
          <a:endParaRPr lang="en-GB"/>
        </a:p>
      </dgm:t>
    </dgm:pt>
    <dgm:pt modelId="{769EA463-4E16-408E-9AC2-0C8560EA1199}">
      <dgm:prSet phldrT="[Text]"/>
      <dgm:spPr/>
      <dgm:t>
        <a:bodyPr/>
        <a:lstStyle/>
        <a:p>
          <a:r>
            <a:rPr lang="en-GB" dirty="0" smtClean="0"/>
            <a:t>Resources for delivery</a:t>
          </a:r>
          <a:endParaRPr lang="en-GB" dirty="0"/>
        </a:p>
      </dgm:t>
    </dgm:pt>
    <dgm:pt modelId="{7703CA12-E439-4740-85AC-3D984B84F810}" type="parTrans" cxnId="{CE7AC4DB-E7C3-4938-A50E-B363C3D8D8B4}">
      <dgm:prSet/>
      <dgm:spPr/>
      <dgm:t>
        <a:bodyPr/>
        <a:lstStyle/>
        <a:p>
          <a:endParaRPr lang="en-GB"/>
        </a:p>
      </dgm:t>
    </dgm:pt>
    <dgm:pt modelId="{3FDE24B0-B2CB-4DBF-9B91-394FE73F4CA6}" type="sibTrans" cxnId="{CE7AC4DB-E7C3-4938-A50E-B363C3D8D8B4}">
      <dgm:prSet/>
      <dgm:spPr>
        <a:ln w="28575">
          <a:solidFill>
            <a:schemeClr val="accent3"/>
          </a:solidFill>
        </a:ln>
      </dgm:spPr>
      <dgm:t>
        <a:bodyPr/>
        <a:lstStyle/>
        <a:p>
          <a:endParaRPr lang="en-GB"/>
        </a:p>
      </dgm:t>
    </dgm:pt>
    <dgm:pt modelId="{A7316B2C-15E1-449F-86C3-1CADBF4DB51D}" type="pres">
      <dgm:prSet presAssocID="{7BB5208F-1579-41E5-B595-EAE50F9A51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0BDCB89-BDD1-4DCD-9AF5-FD6DBF54B06C}" type="pres">
      <dgm:prSet presAssocID="{7131BA56-581C-4E62-A0E3-720A6084CA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A430E0-D5D8-4754-8AAB-6E264EE46209}" type="pres">
      <dgm:prSet presAssocID="{7131BA56-581C-4E62-A0E3-720A6084CAD6}" presName="spNode" presStyleCnt="0"/>
      <dgm:spPr/>
    </dgm:pt>
    <dgm:pt modelId="{C5E92157-585F-40D7-8C35-8C8F264A610A}" type="pres">
      <dgm:prSet presAssocID="{AD163D9E-2A10-4AFC-9318-0F2106381C3A}" presName="sibTrans" presStyleLbl="sibTrans1D1" presStyleIdx="0" presStyleCnt="5"/>
      <dgm:spPr/>
      <dgm:t>
        <a:bodyPr/>
        <a:lstStyle/>
        <a:p>
          <a:endParaRPr lang="en-GB"/>
        </a:p>
      </dgm:t>
    </dgm:pt>
    <dgm:pt modelId="{FA9F0BBD-DEE9-4314-A480-7A767084F09C}" type="pres">
      <dgm:prSet presAssocID="{839FC87A-AF58-445E-A3EE-813CDEAC47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78A66D-A97A-4234-8DAD-5E7914209F6B}" type="pres">
      <dgm:prSet presAssocID="{839FC87A-AF58-445E-A3EE-813CDEAC4757}" presName="spNode" presStyleCnt="0"/>
      <dgm:spPr/>
    </dgm:pt>
    <dgm:pt modelId="{5C6E3CC0-5E80-4536-9C5A-F996E085BAFF}" type="pres">
      <dgm:prSet presAssocID="{CC66E810-491B-4220-8FDA-1FCE436BA2CB}" presName="sibTrans" presStyleLbl="sibTrans1D1" presStyleIdx="1" presStyleCnt="5"/>
      <dgm:spPr/>
      <dgm:t>
        <a:bodyPr/>
        <a:lstStyle/>
        <a:p>
          <a:endParaRPr lang="en-GB"/>
        </a:p>
      </dgm:t>
    </dgm:pt>
    <dgm:pt modelId="{ECB58719-C956-4547-8962-6D2F84372E4C}" type="pres">
      <dgm:prSet presAssocID="{67050DD0-EC10-4536-9157-07FF135F7E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72A92-6FB4-4AEB-9957-7D8556896FEF}" type="pres">
      <dgm:prSet presAssocID="{67050DD0-EC10-4536-9157-07FF135F7E20}" presName="spNode" presStyleCnt="0"/>
      <dgm:spPr/>
    </dgm:pt>
    <dgm:pt modelId="{5C62FC04-FE6A-42AB-8100-0839EE9B956B}" type="pres">
      <dgm:prSet presAssocID="{000FF7BF-B5FA-4A3D-983E-117F5FC46DB8}" presName="sibTrans" presStyleLbl="sibTrans1D1" presStyleIdx="2" presStyleCnt="5"/>
      <dgm:spPr/>
      <dgm:t>
        <a:bodyPr/>
        <a:lstStyle/>
        <a:p>
          <a:endParaRPr lang="en-GB"/>
        </a:p>
      </dgm:t>
    </dgm:pt>
    <dgm:pt modelId="{67B765DA-575D-460C-ADA7-4FEF15FC710B}" type="pres">
      <dgm:prSet presAssocID="{625525CB-8764-4992-B3F6-B08174EE52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C871B-B1E3-4BBD-BBC1-6CDC6AA91A10}" type="pres">
      <dgm:prSet presAssocID="{625525CB-8764-4992-B3F6-B08174EE52ED}" presName="spNode" presStyleCnt="0"/>
      <dgm:spPr/>
    </dgm:pt>
    <dgm:pt modelId="{C0AD711E-FDCA-4BF8-B68C-DCCC7F5223D9}" type="pres">
      <dgm:prSet presAssocID="{62947017-5A80-41BE-B351-29957F743F79}" presName="sibTrans" presStyleLbl="sibTrans1D1" presStyleIdx="3" presStyleCnt="5"/>
      <dgm:spPr/>
      <dgm:t>
        <a:bodyPr/>
        <a:lstStyle/>
        <a:p>
          <a:endParaRPr lang="en-GB"/>
        </a:p>
      </dgm:t>
    </dgm:pt>
    <dgm:pt modelId="{BEF70B7D-8C28-4802-A566-689478B1C5D1}" type="pres">
      <dgm:prSet presAssocID="{769EA463-4E16-408E-9AC2-0C8560EA11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6955F2-1998-4CF3-9133-C9D21CD2A432}" type="pres">
      <dgm:prSet presAssocID="{769EA463-4E16-408E-9AC2-0C8560EA1199}" presName="spNode" presStyleCnt="0"/>
      <dgm:spPr/>
    </dgm:pt>
    <dgm:pt modelId="{4D974F65-3EF8-430C-A7B4-B7208705E330}" type="pres">
      <dgm:prSet presAssocID="{3FDE24B0-B2CB-4DBF-9B91-394FE73F4CA6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68469B98-31A4-49A4-A781-50AA62AA9AE8}" srcId="{7BB5208F-1579-41E5-B595-EAE50F9A5120}" destId="{67050DD0-EC10-4536-9157-07FF135F7E20}" srcOrd="2" destOrd="0" parTransId="{7FAD02F0-D824-4B79-81F0-DE552901D536}" sibTransId="{000FF7BF-B5FA-4A3D-983E-117F5FC46DB8}"/>
    <dgm:cxn modelId="{867E266F-1869-425F-8481-FCAA1231D525}" srcId="{7BB5208F-1579-41E5-B595-EAE50F9A5120}" destId="{7131BA56-581C-4E62-A0E3-720A6084CAD6}" srcOrd="0" destOrd="0" parTransId="{ABFAC3A7-65D0-4FB0-9DB7-B51C69F3CC24}" sibTransId="{AD163D9E-2A10-4AFC-9318-0F2106381C3A}"/>
    <dgm:cxn modelId="{0A0E5E0C-253E-4647-84B3-0A74EAD7F52D}" type="presOf" srcId="{769EA463-4E16-408E-9AC2-0C8560EA1199}" destId="{BEF70B7D-8C28-4802-A566-689478B1C5D1}" srcOrd="0" destOrd="0" presId="urn:microsoft.com/office/officeart/2005/8/layout/cycle6"/>
    <dgm:cxn modelId="{CC861213-252E-4A7A-A525-1688EDE5BB40}" type="presOf" srcId="{000FF7BF-B5FA-4A3D-983E-117F5FC46DB8}" destId="{5C62FC04-FE6A-42AB-8100-0839EE9B956B}" srcOrd="0" destOrd="0" presId="urn:microsoft.com/office/officeart/2005/8/layout/cycle6"/>
    <dgm:cxn modelId="{AEC96202-47B3-4267-B45F-93113DBE2817}" type="presOf" srcId="{3FDE24B0-B2CB-4DBF-9B91-394FE73F4CA6}" destId="{4D974F65-3EF8-430C-A7B4-B7208705E330}" srcOrd="0" destOrd="0" presId="urn:microsoft.com/office/officeart/2005/8/layout/cycle6"/>
    <dgm:cxn modelId="{B20F21E3-53E1-4DB1-9B8E-9537D2385F33}" type="presOf" srcId="{AD163D9E-2A10-4AFC-9318-0F2106381C3A}" destId="{C5E92157-585F-40D7-8C35-8C8F264A610A}" srcOrd="0" destOrd="0" presId="urn:microsoft.com/office/officeart/2005/8/layout/cycle6"/>
    <dgm:cxn modelId="{A33835FC-D8A7-4B12-9D7E-CD52D219589C}" type="presOf" srcId="{839FC87A-AF58-445E-A3EE-813CDEAC4757}" destId="{FA9F0BBD-DEE9-4314-A480-7A767084F09C}" srcOrd="0" destOrd="0" presId="urn:microsoft.com/office/officeart/2005/8/layout/cycle6"/>
    <dgm:cxn modelId="{F49DE304-38CC-494F-B360-3B7F3A92C17E}" srcId="{7BB5208F-1579-41E5-B595-EAE50F9A5120}" destId="{625525CB-8764-4992-B3F6-B08174EE52ED}" srcOrd="3" destOrd="0" parTransId="{81B6981B-506B-40A7-9179-163232B57B21}" sibTransId="{62947017-5A80-41BE-B351-29957F743F79}"/>
    <dgm:cxn modelId="{E32924B1-3AE1-4DBA-85B9-6EBE6D87C755}" type="presOf" srcId="{62947017-5A80-41BE-B351-29957F743F79}" destId="{C0AD711E-FDCA-4BF8-B68C-DCCC7F5223D9}" srcOrd="0" destOrd="0" presId="urn:microsoft.com/office/officeart/2005/8/layout/cycle6"/>
    <dgm:cxn modelId="{0A240006-2DD9-4BA2-9EC6-5DC25888A276}" type="presOf" srcId="{7BB5208F-1579-41E5-B595-EAE50F9A5120}" destId="{A7316B2C-15E1-449F-86C3-1CADBF4DB51D}" srcOrd="0" destOrd="0" presId="urn:microsoft.com/office/officeart/2005/8/layout/cycle6"/>
    <dgm:cxn modelId="{7C072F89-DF1B-40EE-9C4E-6906DA701B45}" type="presOf" srcId="{7131BA56-581C-4E62-A0E3-720A6084CAD6}" destId="{40BDCB89-BDD1-4DCD-9AF5-FD6DBF54B06C}" srcOrd="0" destOrd="0" presId="urn:microsoft.com/office/officeart/2005/8/layout/cycle6"/>
    <dgm:cxn modelId="{CA11DA78-8800-47B9-8459-E475F862E6EE}" type="presOf" srcId="{625525CB-8764-4992-B3F6-B08174EE52ED}" destId="{67B765DA-575D-460C-ADA7-4FEF15FC710B}" srcOrd="0" destOrd="0" presId="urn:microsoft.com/office/officeart/2005/8/layout/cycle6"/>
    <dgm:cxn modelId="{EB0A2D1A-9BFE-45C7-BAD0-44FE4E1866BA}" type="presOf" srcId="{CC66E810-491B-4220-8FDA-1FCE436BA2CB}" destId="{5C6E3CC0-5E80-4536-9C5A-F996E085BAFF}" srcOrd="0" destOrd="0" presId="urn:microsoft.com/office/officeart/2005/8/layout/cycle6"/>
    <dgm:cxn modelId="{ACD2EF78-97FC-4F99-B96B-C009EA0074E5}" type="presOf" srcId="{67050DD0-EC10-4536-9157-07FF135F7E20}" destId="{ECB58719-C956-4547-8962-6D2F84372E4C}" srcOrd="0" destOrd="0" presId="urn:microsoft.com/office/officeart/2005/8/layout/cycle6"/>
    <dgm:cxn modelId="{CE7AC4DB-E7C3-4938-A50E-B363C3D8D8B4}" srcId="{7BB5208F-1579-41E5-B595-EAE50F9A5120}" destId="{769EA463-4E16-408E-9AC2-0C8560EA1199}" srcOrd="4" destOrd="0" parTransId="{7703CA12-E439-4740-85AC-3D984B84F810}" sibTransId="{3FDE24B0-B2CB-4DBF-9B91-394FE73F4CA6}"/>
    <dgm:cxn modelId="{B350EC2E-D8FC-4905-AFDA-8F5327E7CF10}" srcId="{7BB5208F-1579-41E5-B595-EAE50F9A5120}" destId="{839FC87A-AF58-445E-A3EE-813CDEAC4757}" srcOrd="1" destOrd="0" parTransId="{3AE693D0-7DF8-4728-8FF6-E87C0DFF1811}" sibTransId="{CC66E810-491B-4220-8FDA-1FCE436BA2CB}"/>
    <dgm:cxn modelId="{4781618B-5852-48FC-8A33-DDA0ABA56C36}" type="presParOf" srcId="{A7316B2C-15E1-449F-86C3-1CADBF4DB51D}" destId="{40BDCB89-BDD1-4DCD-9AF5-FD6DBF54B06C}" srcOrd="0" destOrd="0" presId="urn:microsoft.com/office/officeart/2005/8/layout/cycle6"/>
    <dgm:cxn modelId="{C405BD42-4319-421E-ADF0-21FD324EC420}" type="presParOf" srcId="{A7316B2C-15E1-449F-86C3-1CADBF4DB51D}" destId="{45A430E0-D5D8-4754-8AAB-6E264EE46209}" srcOrd="1" destOrd="0" presId="urn:microsoft.com/office/officeart/2005/8/layout/cycle6"/>
    <dgm:cxn modelId="{29F8376E-AD3A-4F87-8EBC-2F8E3C594136}" type="presParOf" srcId="{A7316B2C-15E1-449F-86C3-1CADBF4DB51D}" destId="{C5E92157-585F-40D7-8C35-8C8F264A610A}" srcOrd="2" destOrd="0" presId="urn:microsoft.com/office/officeart/2005/8/layout/cycle6"/>
    <dgm:cxn modelId="{DF3258DB-2A15-40B3-A88F-F46A4C1C3514}" type="presParOf" srcId="{A7316B2C-15E1-449F-86C3-1CADBF4DB51D}" destId="{FA9F0BBD-DEE9-4314-A480-7A767084F09C}" srcOrd="3" destOrd="0" presId="urn:microsoft.com/office/officeart/2005/8/layout/cycle6"/>
    <dgm:cxn modelId="{C943F8FC-60CE-4C2E-9482-165B1118EE88}" type="presParOf" srcId="{A7316B2C-15E1-449F-86C3-1CADBF4DB51D}" destId="{0078A66D-A97A-4234-8DAD-5E7914209F6B}" srcOrd="4" destOrd="0" presId="urn:microsoft.com/office/officeart/2005/8/layout/cycle6"/>
    <dgm:cxn modelId="{47074663-2C0E-4744-BF58-E19E1FC2979E}" type="presParOf" srcId="{A7316B2C-15E1-449F-86C3-1CADBF4DB51D}" destId="{5C6E3CC0-5E80-4536-9C5A-F996E085BAFF}" srcOrd="5" destOrd="0" presId="urn:microsoft.com/office/officeart/2005/8/layout/cycle6"/>
    <dgm:cxn modelId="{AFB25EB2-8D6E-4B35-A210-7D29F984A1EE}" type="presParOf" srcId="{A7316B2C-15E1-449F-86C3-1CADBF4DB51D}" destId="{ECB58719-C956-4547-8962-6D2F84372E4C}" srcOrd="6" destOrd="0" presId="urn:microsoft.com/office/officeart/2005/8/layout/cycle6"/>
    <dgm:cxn modelId="{D527BDA8-4AA1-4E57-BE05-0E377AA5017A}" type="presParOf" srcId="{A7316B2C-15E1-449F-86C3-1CADBF4DB51D}" destId="{DC572A92-6FB4-4AEB-9957-7D8556896FEF}" srcOrd="7" destOrd="0" presId="urn:microsoft.com/office/officeart/2005/8/layout/cycle6"/>
    <dgm:cxn modelId="{77CC8F33-C79B-433B-9FFE-A9E300BEBC8D}" type="presParOf" srcId="{A7316B2C-15E1-449F-86C3-1CADBF4DB51D}" destId="{5C62FC04-FE6A-42AB-8100-0839EE9B956B}" srcOrd="8" destOrd="0" presId="urn:microsoft.com/office/officeart/2005/8/layout/cycle6"/>
    <dgm:cxn modelId="{3F9915A9-1073-475F-9EB3-14626995931A}" type="presParOf" srcId="{A7316B2C-15E1-449F-86C3-1CADBF4DB51D}" destId="{67B765DA-575D-460C-ADA7-4FEF15FC710B}" srcOrd="9" destOrd="0" presId="urn:microsoft.com/office/officeart/2005/8/layout/cycle6"/>
    <dgm:cxn modelId="{9152CFEF-ED99-4339-BA92-AD509E94B810}" type="presParOf" srcId="{A7316B2C-15E1-449F-86C3-1CADBF4DB51D}" destId="{33AC871B-B1E3-4BBD-BBC1-6CDC6AA91A10}" srcOrd="10" destOrd="0" presId="urn:microsoft.com/office/officeart/2005/8/layout/cycle6"/>
    <dgm:cxn modelId="{69660F31-DDC9-4D3A-8620-B9DD791BF8E8}" type="presParOf" srcId="{A7316B2C-15E1-449F-86C3-1CADBF4DB51D}" destId="{C0AD711E-FDCA-4BF8-B68C-DCCC7F5223D9}" srcOrd="11" destOrd="0" presId="urn:microsoft.com/office/officeart/2005/8/layout/cycle6"/>
    <dgm:cxn modelId="{70382201-3FBE-43F6-9C7B-BF6400FBB287}" type="presParOf" srcId="{A7316B2C-15E1-449F-86C3-1CADBF4DB51D}" destId="{BEF70B7D-8C28-4802-A566-689478B1C5D1}" srcOrd="12" destOrd="0" presId="urn:microsoft.com/office/officeart/2005/8/layout/cycle6"/>
    <dgm:cxn modelId="{C682DEA7-DD18-4C45-A3EB-2D649731170C}" type="presParOf" srcId="{A7316B2C-15E1-449F-86C3-1CADBF4DB51D}" destId="{956955F2-1998-4CF3-9133-C9D21CD2A432}" srcOrd="13" destOrd="0" presId="urn:microsoft.com/office/officeart/2005/8/layout/cycle6"/>
    <dgm:cxn modelId="{065AAC87-B602-43E1-BA51-981C99E98129}" type="presParOf" srcId="{A7316B2C-15E1-449F-86C3-1CADBF4DB51D}" destId="{4D974F65-3EF8-430C-A7B4-B7208705E33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DCB89-BDD1-4DCD-9AF5-FD6DBF54B06C}">
      <dsp:nvSpPr>
        <dsp:cNvPr id="0" name=""/>
        <dsp:cNvSpPr/>
      </dsp:nvSpPr>
      <dsp:spPr>
        <a:xfrm>
          <a:off x="3589074" y="3045"/>
          <a:ext cx="1777592" cy="1155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Solihull</a:t>
          </a:r>
          <a:endParaRPr lang="en-GB" sz="1700" kern="1200" dirty="0"/>
        </a:p>
      </dsp:txBody>
      <dsp:txXfrm>
        <a:off x="3645478" y="59449"/>
        <a:ext cx="1664784" cy="1042627"/>
      </dsp:txXfrm>
    </dsp:sp>
    <dsp:sp modelId="{C5E92157-585F-40D7-8C35-8C8F264A610A}">
      <dsp:nvSpPr>
        <dsp:cNvPr id="0" name=""/>
        <dsp:cNvSpPr/>
      </dsp:nvSpPr>
      <dsp:spPr>
        <a:xfrm>
          <a:off x="2169368" y="580762"/>
          <a:ext cx="4617005" cy="4617005"/>
        </a:xfrm>
        <a:custGeom>
          <a:avLst/>
          <a:gdLst/>
          <a:ahLst/>
          <a:cxnLst/>
          <a:rect l="0" t="0" r="0" b="0"/>
          <a:pathLst>
            <a:path>
              <a:moveTo>
                <a:pt x="3209511" y="183092"/>
              </a:moveTo>
              <a:arcTo wR="2308502" hR="2308502" stAng="17578390" swAng="1961548"/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F0BBD-DEE9-4314-A480-7A767084F09C}">
      <dsp:nvSpPr>
        <dsp:cNvPr id="0" name=""/>
        <dsp:cNvSpPr/>
      </dsp:nvSpPr>
      <dsp:spPr>
        <a:xfrm>
          <a:off x="5784591" y="1598181"/>
          <a:ext cx="1777592" cy="1155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Re-provisioning with Partners</a:t>
          </a:r>
        </a:p>
      </dsp:txBody>
      <dsp:txXfrm>
        <a:off x="5840995" y="1654585"/>
        <a:ext cx="1664784" cy="1042627"/>
      </dsp:txXfrm>
    </dsp:sp>
    <dsp:sp modelId="{5C6E3CC0-5E80-4536-9C5A-F996E085BAFF}">
      <dsp:nvSpPr>
        <dsp:cNvPr id="0" name=""/>
        <dsp:cNvSpPr/>
      </dsp:nvSpPr>
      <dsp:spPr>
        <a:xfrm>
          <a:off x="2169368" y="580762"/>
          <a:ext cx="4617005" cy="4617005"/>
        </a:xfrm>
        <a:custGeom>
          <a:avLst/>
          <a:gdLst/>
          <a:ahLst/>
          <a:cxnLst/>
          <a:rect l="0" t="0" r="0" b="0"/>
          <a:pathLst>
            <a:path>
              <a:moveTo>
                <a:pt x="4613837" y="2187610"/>
              </a:moveTo>
              <a:arcTo wR="2308502" hR="2308502" stAng="21419888" swAng="2196310"/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8719-C956-4547-8962-6D2F84372E4C}">
      <dsp:nvSpPr>
        <dsp:cNvPr id="0" name=""/>
        <dsp:cNvSpPr/>
      </dsp:nvSpPr>
      <dsp:spPr>
        <a:xfrm>
          <a:off x="4945978" y="4179165"/>
          <a:ext cx="1777592" cy="1155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Commonwealth Games</a:t>
          </a:r>
          <a:endParaRPr lang="en-GB" sz="1700" kern="1200" dirty="0"/>
        </a:p>
      </dsp:txBody>
      <dsp:txXfrm>
        <a:off x="5002382" y="4235569"/>
        <a:ext cx="1664784" cy="1042627"/>
      </dsp:txXfrm>
    </dsp:sp>
    <dsp:sp modelId="{5C62FC04-FE6A-42AB-8100-0839EE9B956B}">
      <dsp:nvSpPr>
        <dsp:cNvPr id="0" name=""/>
        <dsp:cNvSpPr/>
      </dsp:nvSpPr>
      <dsp:spPr>
        <a:xfrm>
          <a:off x="2169368" y="580762"/>
          <a:ext cx="4617005" cy="4617005"/>
        </a:xfrm>
        <a:custGeom>
          <a:avLst/>
          <a:gdLst/>
          <a:ahLst/>
          <a:cxnLst/>
          <a:rect l="0" t="0" r="0" b="0"/>
          <a:pathLst>
            <a:path>
              <a:moveTo>
                <a:pt x="2767438" y="4570926"/>
              </a:moveTo>
              <a:arcTo wR="2308502" hR="2308502" stAng="4711983" swAng="1376033"/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765DA-575D-460C-ADA7-4FEF15FC710B}">
      <dsp:nvSpPr>
        <dsp:cNvPr id="0" name=""/>
        <dsp:cNvSpPr/>
      </dsp:nvSpPr>
      <dsp:spPr>
        <a:xfrm>
          <a:off x="2232170" y="4179165"/>
          <a:ext cx="1777592" cy="1155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Sutton Coldfield</a:t>
          </a:r>
          <a:endParaRPr lang="en-GB" sz="1700" kern="1200" dirty="0"/>
        </a:p>
      </dsp:txBody>
      <dsp:txXfrm>
        <a:off x="2288574" y="4235569"/>
        <a:ext cx="1664784" cy="1042627"/>
      </dsp:txXfrm>
    </dsp:sp>
    <dsp:sp modelId="{C0AD711E-FDCA-4BF8-B68C-DCCC7F5223D9}">
      <dsp:nvSpPr>
        <dsp:cNvPr id="0" name=""/>
        <dsp:cNvSpPr/>
      </dsp:nvSpPr>
      <dsp:spPr>
        <a:xfrm>
          <a:off x="2169368" y="580762"/>
          <a:ext cx="4617005" cy="4617005"/>
        </a:xfrm>
        <a:custGeom>
          <a:avLst/>
          <a:gdLst/>
          <a:ahLst/>
          <a:cxnLst/>
          <a:rect l="0" t="0" r="0" b="0"/>
          <a:pathLst>
            <a:path>
              <a:moveTo>
                <a:pt x="385775" y="3586119"/>
              </a:moveTo>
              <a:arcTo wR="2308502" hR="2308502" stAng="8783801" swAng="2196310"/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70B7D-8C28-4802-A566-689478B1C5D1}">
      <dsp:nvSpPr>
        <dsp:cNvPr id="0" name=""/>
        <dsp:cNvSpPr/>
      </dsp:nvSpPr>
      <dsp:spPr>
        <a:xfrm>
          <a:off x="1393558" y="1598181"/>
          <a:ext cx="1777592" cy="1155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Resources for delivery</a:t>
          </a:r>
          <a:endParaRPr lang="en-GB" sz="1700" kern="1200" dirty="0"/>
        </a:p>
      </dsp:txBody>
      <dsp:txXfrm>
        <a:off x="1449962" y="1654585"/>
        <a:ext cx="1664784" cy="1042627"/>
      </dsp:txXfrm>
    </dsp:sp>
    <dsp:sp modelId="{4D974F65-3EF8-430C-A7B4-B7208705E330}">
      <dsp:nvSpPr>
        <dsp:cNvPr id="0" name=""/>
        <dsp:cNvSpPr/>
      </dsp:nvSpPr>
      <dsp:spPr>
        <a:xfrm>
          <a:off x="2169368" y="580762"/>
          <a:ext cx="4617005" cy="4617005"/>
        </a:xfrm>
        <a:custGeom>
          <a:avLst/>
          <a:gdLst/>
          <a:ahLst/>
          <a:cxnLst/>
          <a:rect l="0" t="0" r="0" b="0"/>
          <a:pathLst>
            <a:path>
              <a:moveTo>
                <a:pt x="402233" y="1006457"/>
              </a:moveTo>
              <a:arcTo wR="2308502" hR="2308502" stAng="12860062" swAng="1961548"/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12/09/2017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64438-496C-489C-96F6-A181045783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134896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12/09/2017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AE73-9F3C-4C3F-A1A7-C4CACEEC80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787346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2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3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AF82E-50C8-4608-8BF1-D49937B8B71B}" type="slidenum">
              <a:rPr lang="en-GB" sz="1800" kern="0" smtClean="0">
                <a:solidFill>
                  <a:sysClr val="windowText" lastClr="000000"/>
                </a:solidFill>
              </a:rPr>
              <a:pPr>
                <a:defRPr/>
              </a:pPr>
              <a:t>14</a:t>
            </a:fld>
            <a:endParaRPr lang="en-GB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7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AF82E-50C8-4608-8BF1-D49937B8B71B}" type="slidenum">
              <a:rPr lang="en-GB" sz="1800" kern="0" smtClean="0">
                <a:solidFill>
                  <a:sysClr val="windowText" lastClr="000000"/>
                </a:solidFill>
              </a:rPr>
              <a:pPr>
                <a:defRPr/>
              </a:pPr>
              <a:t>16</a:t>
            </a:fld>
            <a:endParaRPr lang="en-GB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6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9B5C-6B0F-4500-846D-B120992C265E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76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448C-D815-4588-AB07-D843B6D1AC6C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57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35B-25BE-4B7A-A70D-EBEC78152B2A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3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301865" y="3743811"/>
            <a:ext cx="6235675" cy="99695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West Midlands Police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01861" y="4664062"/>
            <a:ext cx="6235675" cy="467562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4800" b="0" kern="1200" spc="0" baseline="0" dirty="0" smtClean="0">
                <a:solidFill>
                  <a:schemeClr val="accent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0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 year in review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76521" y="5728514"/>
            <a:ext cx="6386551" cy="647398"/>
            <a:chOff x="2394054" y="5801051"/>
            <a:chExt cx="4253234" cy="57486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049" y="5801051"/>
              <a:ext cx="1067239" cy="5748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921" y="5825998"/>
              <a:ext cx="1378264" cy="4520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054" y="5868590"/>
              <a:ext cx="1188002" cy="383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41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505" y="1288800"/>
            <a:ext cx="10977033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7505" y="1684800"/>
            <a:ext cx="10977033" cy="48063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39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485" y="1288800"/>
            <a:ext cx="5346819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07369" y="1684807"/>
            <a:ext cx="5346819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239933" y="1288800"/>
            <a:ext cx="5344584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6239933" y="1684807"/>
            <a:ext cx="5344584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003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505" y="1288800"/>
            <a:ext cx="10977033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07487" y="1684807"/>
            <a:ext cx="5346700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/>
          </p:nvPr>
        </p:nvSpPr>
        <p:spPr>
          <a:xfrm>
            <a:off x="6239933" y="1684807"/>
            <a:ext cx="5344584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3826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7505" y="1288808"/>
            <a:ext cx="10977033" cy="520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23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07487" y="1288808"/>
            <a:ext cx="5346700" cy="520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6239954" y="1288808"/>
            <a:ext cx="5344583" cy="520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30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505" y="1288800"/>
            <a:ext cx="10977033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2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457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91EA-AEBB-4872-80E6-AF3825EA9235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477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225475"/>
            <a:ext cx="2539717" cy="1026000"/>
          </a:xfrm>
          <a:prstGeom prst="rect">
            <a:avLst/>
          </a:prstGeom>
        </p:spPr>
      </p:pic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2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grpSp>
        <p:nvGrpSpPr>
          <p:cNvPr id="6" name="Group 5" hidden="1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56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6883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28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6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070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166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8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26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1278439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376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119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20" y="393770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5" y="74908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2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 -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20" y="393770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5" y="74908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7505" y="1911350"/>
            <a:ext cx="10977033" cy="4478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2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4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20" y="393770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5" y="74880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2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9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 -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20" y="393770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5" y="74880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7505" y="1909768"/>
            <a:ext cx="10977033" cy="4479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2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8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225475"/>
            <a:ext cx="2539717" cy="102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5" y="74880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2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9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8704" y="4080397"/>
            <a:ext cx="6297445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2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0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301865" y="3743811"/>
            <a:ext cx="6235675" cy="99695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West Midlands Police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01861" y="4664062"/>
            <a:ext cx="6235675" cy="467562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4800" b="0" kern="1200" spc="0" baseline="0" dirty="0" smtClean="0">
                <a:solidFill>
                  <a:schemeClr val="accent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0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 year in review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76511" y="5728514"/>
            <a:ext cx="6386551" cy="647398"/>
            <a:chOff x="2394054" y="5801051"/>
            <a:chExt cx="4253234" cy="57486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049" y="5801051"/>
              <a:ext cx="1067239" cy="5748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921" y="5825998"/>
              <a:ext cx="1378264" cy="4520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054" y="5868590"/>
              <a:ext cx="1188002" cy="383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39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496" y="1288800"/>
            <a:ext cx="10977033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7496" y="1684800"/>
            <a:ext cx="10977033" cy="48063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93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485" y="1288800"/>
            <a:ext cx="5346819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07369" y="1684807"/>
            <a:ext cx="5346819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239933" y="1288800"/>
            <a:ext cx="5344584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6239933" y="1684807"/>
            <a:ext cx="5344584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220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8D02-3B76-4882-B9B1-043F6699EDBA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01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496" y="1288800"/>
            <a:ext cx="10977033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07487" y="1684807"/>
            <a:ext cx="5346700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/>
          </p:nvPr>
        </p:nvSpPr>
        <p:spPr>
          <a:xfrm>
            <a:off x="6239933" y="1684807"/>
            <a:ext cx="5344584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341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7496" y="1288808"/>
            <a:ext cx="10977033" cy="520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0071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07487" y="1288808"/>
            <a:ext cx="5346700" cy="520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6239945" y="1288808"/>
            <a:ext cx="5344583" cy="520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7489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496" y="1288800"/>
            <a:ext cx="10977033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63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640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225475"/>
            <a:ext cx="2539717" cy="1026000"/>
          </a:xfrm>
          <a:prstGeom prst="rect">
            <a:avLst/>
          </a:prstGeom>
        </p:spPr>
      </p:pic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18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grpSp>
        <p:nvGrpSpPr>
          <p:cNvPr id="6" name="Group 5" hidden="1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56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6883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28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6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070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166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8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26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1278439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376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474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10" y="393756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96" y="74908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18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 -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10" y="393756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96" y="74908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7496" y="1911350"/>
            <a:ext cx="10977033" cy="4478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18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10" y="393756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96" y="74880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18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2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 -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10" y="393756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96" y="74880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7496" y="1909768"/>
            <a:ext cx="10977033" cy="4479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18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9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5A5F-6BD3-4E9E-A1B8-5CD0C055B1E9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868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225475"/>
            <a:ext cx="2539717" cy="102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96" y="74880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18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2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8704" y="4080397"/>
            <a:ext cx="6297445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18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8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0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0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000" y="276457"/>
            <a:ext cx="11520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36000" y="698861"/>
            <a:ext cx="11520000" cy="432000"/>
          </a:xfrm>
        </p:spPr>
        <p:txBody>
          <a:bodyPr/>
          <a:lstStyle>
            <a:lvl1pPr>
              <a:defRPr sz="2400" b="0" cap="all" spc="-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2111430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301863" y="3743811"/>
            <a:ext cx="6235675" cy="99695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West Midlands Police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01861" y="4664062"/>
            <a:ext cx="6235675" cy="467562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4800" b="0" kern="1200" spc="0" baseline="0" dirty="0" smtClean="0">
                <a:solidFill>
                  <a:schemeClr val="accent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0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 year in review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76501" y="5728514"/>
            <a:ext cx="6386551" cy="647398"/>
            <a:chOff x="2394054" y="5801051"/>
            <a:chExt cx="4253234" cy="57486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049" y="5801051"/>
              <a:ext cx="1067239" cy="5748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921" y="5825998"/>
              <a:ext cx="1378264" cy="4520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054" y="5868590"/>
              <a:ext cx="1188002" cy="383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24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485" y="1288800"/>
            <a:ext cx="10977033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7485" y="1684800"/>
            <a:ext cx="10977033" cy="48063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56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485" y="1288800"/>
            <a:ext cx="5346819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07367" y="1684800"/>
            <a:ext cx="5346819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239933" y="1288800"/>
            <a:ext cx="5344584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6239933" y="1684800"/>
            <a:ext cx="5344584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821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485" y="1288800"/>
            <a:ext cx="10977033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07485" y="1684800"/>
            <a:ext cx="5346700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/>
          </p:nvPr>
        </p:nvSpPr>
        <p:spPr>
          <a:xfrm>
            <a:off x="6239933" y="1684800"/>
            <a:ext cx="5344584" cy="48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632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7485" y="1288801"/>
            <a:ext cx="10977033" cy="520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931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07485" y="1288801"/>
            <a:ext cx="5346700" cy="520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6239934" y="1288801"/>
            <a:ext cx="5344583" cy="520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977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07485" y="1288800"/>
            <a:ext cx="10977033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33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1B66-3D9A-4F2D-B088-16DBBB7135C8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078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560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8" y="225475"/>
            <a:ext cx="2539717" cy="1026000"/>
          </a:xfrm>
          <a:prstGeom prst="rect">
            <a:avLst/>
          </a:prstGeom>
        </p:spPr>
      </p:pic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0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grpSp>
        <p:nvGrpSpPr>
          <p:cNvPr id="6" name="Group 5" hidden="1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56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6883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28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6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070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166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8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26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1278439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376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233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393740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5" y="74908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0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8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 -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393740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5" y="74908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7485" y="1911350"/>
            <a:ext cx="10977033" cy="4478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0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1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393740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5" y="74880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0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4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 -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393740"/>
            <a:ext cx="2238193" cy="6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5" y="74880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7485" y="1909764"/>
            <a:ext cx="10977033" cy="4479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0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8" y="225475"/>
            <a:ext cx="2539717" cy="102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5" y="748800"/>
            <a:ext cx="10977033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0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9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8704" y="4080397"/>
            <a:ext cx="6297445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0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2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000" y="276457"/>
            <a:ext cx="11520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36000" y="698861"/>
            <a:ext cx="11520000" cy="432000"/>
          </a:xfrm>
        </p:spPr>
        <p:txBody>
          <a:bodyPr/>
          <a:lstStyle>
            <a:lvl1pPr>
              <a:defRPr sz="2400" b="0" cap="all" spc="-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22089748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‹#›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000" y="276457"/>
            <a:ext cx="11520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36000" y="698861"/>
            <a:ext cx="11520000" cy="432000"/>
          </a:xfrm>
        </p:spPr>
        <p:txBody>
          <a:bodyPr/>
          <a:lstStyle>
            <a:lvl1pPr>
              <a:defRPr sz="2400" b="0" cap="all" spc="-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19277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513A-CF44-4157-90C0-A9B9777DA822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87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FCC8-934F-47C4-A0D9-E7171A431B54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3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7CAF-A792-408B-88F1-84E4C80AC45D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90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3BE9-1C5C-4777-8A61-6861DEF6CB8A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6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5430-4897-4E6B-863A-2A63B5253F51}" type="datetime1">
              <a:rPr lang="en-GB" smtClean="0"/>
              <a:t>04/11/2020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1308E-73CC-405F-AAE2-8A7C83C1D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63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225475"/>
            <a:ext cx="2539717" cy="1026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5" y="1290044"/>
            <a:ext cx="10977033" cy="5202832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5" y="125761"/>
            <a:ext cx="10977033" cy="1002979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2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6666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3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lang="en-AU" sz="2800" kern="1200" spc="0" baseline="0" dirty="0" smtClean="0">
          <a:solidFill>
            <a:schemeClr val="tx2"/>
          </a:solidFill>
          <a:latin typeface="+mj-lt"/>
          <a:ea typeface="Arial" pitchFamily="-105" charset="-52"/>
          <a:cs typeface="Arial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176213" indent="-1762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1pPr>
      <a:lvl2pPr marL="361950" indent="-185738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2pPr>
      <a:lvl3pPr marL="538163" indent="-1762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3pPr>
      <a:lvl4pPr marL="715963" indent="-1778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4pPr>
      <a:lvl5pPr marL="900113" indent="-1841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225475"/>
            <a:ext cx="2539717" cy="1026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96" y="1290044"/>
            <a:ext cx="10977033" cy="5202832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96" y="125747"/>
            <a:ext cx="10977033" cy="1002979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18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6666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2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lang="en-AU" sz="2800" kern="1200" spc="0" baseline="0" dirty="0" smtClean="0">
          <a:solidFill>
            <a:schemeClr val="tx2"/>
          </a:solidFill>
          <a:latin typeface="+mj-lt"/>
          <a:ea typeface="Arial" pitchFamily="-105" charset="-52"/>
          <a:cs typeface="Arial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176213" indent="-1762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1pPr>
      <a:lvl2pPr marL="361950" indent="-185738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2pPr>
      <a:lvl3pPr marL="538163" indent="-1762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3pPr>
      <a:lvl4pPr marL="715963" indent="-1778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4pPr>
      <a:lvl5pPr marL="900113" indent="-1841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8" y="225475"/>
            <a:ext cx="2539717" cy="1026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5" y="1290044"/>
            <a:ext cx="10977033" cy="5202832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5" y="125731"/>
            <a:ext cx="10977033" cy="1002979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3807" y="6575425"/>
            <a:ext cx="730711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6666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lang="en-AU" sz="2800" kern="1200" spc="0" baseline="0" dirty="0" smtClean="0">
          <a:solidFill>
            <a:schemeClr val="tx2"/>
          </a:solidFill>
          <a:latin typeface="+mj-lt"/>
          <a:ea typeface="Arial" pitchFamily="-105" charset="-52"/>
          <a:cs typeface="Arial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176213" indent="-1762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1pPr>
      <a:lvl2pPr marL="361950" indent="-185738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2pPr>
      <a:lvl3pPr marL="538163" indent="-1762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3pPr>
      <a:lvl4pPr marL="715963" indent="-1778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4pPr>
      <a:lvl5pPr marL="900113" indent="-1841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Relationship Id="rId9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78509" y="3148567"/>
            <a:ext cx="8205403" cy="16751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3600" b="0" kern="1200" spc="0" baseline="0">
                <a:solidFill>
                  <a:schemeClr val="accent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68AD"/>
                </a:solidFill>
              </a:rPr>
              <a:t>Estates Programm</a:t>
            </a:r>
            <a:r>
              <a:rPr lang="en-GB" sz="3200" b="1" dirty="0">
                <a:solidFill>
                  <a:srgbClr val="0068AD"/>
                </a:solidFill>
              </a:rPr>
              <a:t>e</a:t>
            </a:r>
            <a:endParaRPr lang="en-GB" sz="3200" b="1" dirty="0" smtClean="0">
              <a:solidFill>
                <a:srgbClr val="0068AD"/>
              </a:solidFill>
            </a:endParaRPr>
          </a:p>
          <a:p>
            <a:pPr algn="ctr"/>
            <a:r>
              <a:rPr lang="en-GB" sz="2400" dirty="0" smtClean="0">
                <a:solidFill>
                  <a:srgbClr val="0068AD"/>
                </a:solidFill>
              </a:rPr>
              <a:t>Strategic Police &amp; Crime Board </a:t>
            </a:r>
            <a:endParaRPr lang="en-GB" sz="2400" dirty="0">
              <a:solidFill>
                <a:srgbClr val="0068AD"/>
              </a:solidFill>
            </a:endParaRPr>
          </a:p>
          <a:p>
            <a:pPr algn="ctr"/>
            <a:r>
              <a:rPr lang="en-GB" sz="2400" dirty="0" smtClean="0">
                <a:solidFill>
                  <a:srgbClr val="0068AD"/>
                </a:solidFill>
              </a:rPr>
              <a:t>Private meeting</a:t>
            </a:r>
          </a:p>
          <a:p>
            <a:pPr algn="ctr"/>
            <a:r>
              <a:rPr lang="en-GB" sz="2400" dirty="0" smtClean="0">
                <a:solidFill>
                  <a:srgbClr val="0068AD"/>
                </a:solidFill>
              </a:rPr>
              <a:t>9</a:t>
            </a:r>
            <a:r>
              <a:rPr lang="en-GB" sz="2400" baseline="30000" dirty="0" smtClean="0">
                <a:solidFill>
                  <a:srgbClr val="0068AD"/>
                </a:solidFill>
              </a:rPr>
              <a:t>th</a:t>
            </a:r>
            <a:r>
              <a:rPr lang="en-GB" sz="2400" dirty="0" smtClean="0">
                <a:solidFill>
                  <a:srgbClr val="0068AD"/>
                </a:solidFill>
              </a:rPr>
              <a:t> January 2018</a:t>
            </a:r>
            <a:endParaRPr lang="en-GB" sz="2400" dirty="0">
              <a:solidFill>
                <a:srgbClr val="0068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149" y="0"/>
            <a:ext cx="10977033" cy="1092785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</a:t>
            </a:r>
            <a:r>
              <a:rPr lang="en-GB" b="1" dirty="0" smtClean="0">
                <a:solidFill>
                  <a:srgbClr val="007AA5"/>
                </a:solidFill>
              </a:rPr>
              <a:t>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sz="2400" dirty="0" smtClean="0">
                <a:solidFill>
                  <a:srgbClr val="007AA5"/>
                </a:solidFill>
              </a:rPr>
              <a:t>End state solution - Retain</a:t>
            </a:r>
            <a:endParaRPr lang="en-GB" sz="2000" dirty="0">
              <a:solidFill>
                <a:srgbClr val="007AA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225"/>
              </p:ext>
            </p:extLst>
          </p:nvPr>
        </p:nvGraphicFramePr>
        <p:xfrm>
          <a:off x="420356" y="1723365"/>
          <a:ext cx="5874486" cy="399785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4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LPU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Property Name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Future state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Moseley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NWoW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Stechford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NWoW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Central Lock-Up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NWoW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Ladywood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NWoW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Ridgepoint House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NWoW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Chelmsley Wood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NWoW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West Bromwich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NWoW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WV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Wolverhampton Central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NWoW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CTU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Artemis Court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CTU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Birmingham Int' - Diamond House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CTU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Elmdon Trading Estate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CTU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Gravelly Industrial Park (Unit 81)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Central Custody Suite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CMPG Motorway (Quinton)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CMPG Perry Barr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Lloyd House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Newton Street (Coroner's Office)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RAF Cosford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Western (Oldbury) Custody Suite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Ops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Centro House - Safer Travel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Bloxwich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Walsall Civic Centre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Retain 'as is'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90618"/>
              </p:ext>
            </p:extLst>
          </p:nvPr>
        </p:nvGraphicFramePr>
        <p:xfrm>
          <a:off x="6559032" y="2653005"/>
          <a:ext cx="5249333" cy="304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LPU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Property Name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Future state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Bournville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New build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CTU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Willenhall (Coventry South) TACT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New build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Brierley Hill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New build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Erdington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Re-build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Newtown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Re-build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CV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Coventry Central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Re-build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Bradford Street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Re-build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Aston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Re-build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Ops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Park Lane site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Re-build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Summerfield Police Station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Enhancement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CV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Bell Green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Enhancement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Ops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Dog Training Centre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Enhancement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Winchcombe Road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Enhancement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WV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Low Hill Sector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Enhancement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WV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Bilston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Enhancement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8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149" y="0"/>
            <a:ext cx="10977033" cy="1092785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</a:t>
            </a:r>
            <a:r>
              <a:rPr lang="en-GB" b="1" dirty="0" smtClean="0">
                <a:solidFill>
                  <a:srgbClr val="007AA5"/>
                </a:solidFill>
              </a:rPr>
              <a:t>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sz="2400" dirty="0" smtClean="0">
                <a:solidFill>
                  <a:srgbClr val="007AA5"/>
                </a:solidFill>
              </a:rPr>
              <a:t>End state solution – Sell &amp; re-provision</a:t>
            </a:r>
            <a:endParaRPr lang="en-GB" sz="2000" dirty="0">
              <a:solidFill>
                <a:srgbClr val="007AA5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89200"/>
              </p:ext>
            </p:extLst>
          </p:nvPr>
        </p:nvGraphicFramePr>
        <p:xfrm>
          <a:off x="2610276" y="1617165"/>
          <a:ext cx="6914933" cy="422593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7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LPU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Property Name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Future state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Acocks Green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Balsall Heath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Shard End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Sutton Coldfield inc. Annexe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BW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Kingstanding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Harborne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Quinton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Digbeth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Handsworth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Nechells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CV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Canley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CV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Foleshill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CV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Willenhall (Coventry South</a:t>
                      </a:r>
                      <a:r>
                        <a:rPr lang="en-GB" sz="1000" u="none" strike="noStrike" dirty="0" smtClean="0">
                          <a:effectLst/>
                        </a:rPr>
                        <a:t>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Sedgley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Edgbaston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Steelhouse Lane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Whittall St Car Park </a:t>
                      </a:r>
                      <a:r>
                        <a:rPr lang="en-GB" sz="1000" u="none" strike="noStrike" baseline="0" dirty="0" smtClean="0">
                          <a:effectLst/>
                        </a:rPr>
                        <a:t> (</a:t>
                      </a:r>
                      <a:r>
                        <a:rPr lang="en-GB" sz="1000" u="none" strike="noStrike" dirty="0" smtClean="0">
                          <a:effectLst/>
                        </a:rPr>
                        <a:t>Steelhouse</a:t>
                      </a:r>
                      <a:r>
                        <a:rPr lang="en-GB" sz="1000" u="none" strike="noStrike" baseline="0" dirty="0" smtClean="0">
                          <a:effectLst/>
                        </a:rPr>
                        <a:t> Lane</a:t>
                      </a:r>
                      <a:r>
                        <a:rPr lang="en-GB" sz="1000" u="none" strike="noStrike" dirty="0" smtClean="0">
                          <a:effectLst/>
                        </a:rPr>
                        <a:t>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HQ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Prouds Lane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SH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Solihull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 smtClean="0">
                          <a:effectLst/>
                        </a:rPr>
                        <a:t>Sell </a:t>
                      </a:r>
                      <a:r>
                        <a:rPr lang="en-GB" sz="1000" u="none" strike="noStrike" dirty="0" smtClean="0">
                          <a:effectLst/>
                        </a:rPr>
                        <a:t>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Oldbury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Smethwick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Tipton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SW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Wednesbury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Aldridge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WV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Wednesfield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Sell &amp; re-provision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3982" y="6156251"/>
            <a:ext cx="7751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Re-provision for the purposes of this slide relates to relocation  of people, assets and services to WMP owned or partners’ buildings.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282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149" y="326282"/>
            <a:ext cx="10977033" cy="815199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</a:t>
            </a:r>
            <a:r>
              <a:rPr lang="en-GB" b="1" dirty="0" smtClean="0">
                <a:solidFill>
                  <a:srgbClr val="007AA5"/>
                </a:solidFill>
              </a:rPr>
              <a:t>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sz="2400" dirty="0" smtClean="0">
                <a:solidFill>
                  <a:srgbClr val="007AA5"/>
                </a:solidFill>
              </a:rPr>
              <a:t>Capital receipts &amp; Expenditure</a:t>
            </a:r>
            <a:endParaRPr lang="en-GB" sz="2000" dirty="0">
              <a:solidFill>
                <a:srgbClr val="007AA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7929" y="2928972"/>
            <a:ext cx="916313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TEXT BOXES REMOVED DUE TO THEM CONTAINING </a:t>
            </a:r>
            <a:r>
              <a:rPr lang="en-GB" sz="3200" b="1" dirty="0" smtClean="0"/>
              <a:t>COMMERCIALLY SENSITIVE </a:t>
            </a:r>
            <a:r>
              <a:rPr lang="en-GB" sz="3200" b="1" dirty="0" smtClean="0"/>
              <a:t>INFORMATION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772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453001" y="3256143"/>
            <a:ext cx="8205403" cy="16751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3600" b="0" kern="1200" spc="0" baseline="0">
                <a:solidFill>
                  <a:schemeClr val="accent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68AD"/>
                </a:solidFill>
              </a:rPr>
              <a:t>Estates Programme</a:t>
            </a:r>
          </a:p>
          <a:p>
            <a:pPr algn="ctr"/>
            <a:r>
              <a:rPr lang="en-GB" sz="2400" dirty="0" smtClean="0">
                <a:solidFill>
                  <a:srgbClr val="0068AD"/>
                </a:solidFill>
              </a:rPr>
              <a:t>Appendices</a:t>
            </a:r>
            <a:endParaRPr lang="en-GB" sz="2400" dirty="0">
              <a:solidFill>
                <a:srgbClr val="0068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85844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85844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16" y="998227"/>
            <a:ext cx="11520000" cy="238392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Programme</a:t>
            </a:r>
            <a:r>
              <a:rPr lang="en-GB" dirty="0">
                <a:solidFill>
                  <a:srgbClr val="666666"/>
                </a:solidFill>
              </a:rPr>
              <a:t/>
            </a:r>
            <a:br>
              <a:rPr lang="en-GB" dirty="0">
                <a:solidFill>
                  <a:srgbClr val="666666"/>
                </a:solidFill>
              </a:rPr>
            </a:br>
            <a:r>
              <a:rPr lang="en-GB" sz="2400" dirty="0">
                <a:solidFill>
                  <a:srgbClr val="007AA5"/>
                </a:solidFill>
              </a:rPr>
              <a:t>Geographical </a:t>
            </a:r>
            <a:r>
              <a:rPr lang="en-GB" sz="2400" dirty="0" smtClean="0">
                <a:solidFill>
                  <a:srgbClr val="007AA5"/>
                </a:solidFill>
              </a:rPr>
              <a:t>Representation </a:t>
            </a:r>
            <a:r>
              <a:rPr lang="en-GB" sz="2400" dirty="0">
                <a:solidFill>
                  <a:srgbClr val="007AA5"/>
                </a:solidFill>
              </a:rPr>
              <a:t/>
            </a:r>
            <a:br>
              <a:rPr lang="en-GB" sz="2400" dirty="0">
                <a:solidFill>
                  <a:srgbClr val="007AA5"/>
                </a:solidFill>
              </a:rPr>
            </a:br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14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275" y="1749548"/>
            <a:ext cx="4017807" cy="272024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1600" dirty="0" smtClean="0">
                <a:solidFill>
                  <a:srgbClr val="666666"/>
                </a:solidFill>
              </a:rPr>
              <a:t>‘</a:t>
            </a:r>
            <a:r>
              <a:rPr lang="en-GB" sz="1600" dirty="0">
                <a:solidFill>
                  <a:srgbClr val="666666"/>
                </a:solidFill>
              </a:rPr>
              <a:t>As is</a:t>
            </a:r>
            <a:r>
              <a:rPr lang="en-GB" sz="1600" dirty="0" smtClean="0">
                <a:solidFill>
                  <a:srgbClr val="666666"/>
                </a:solidFill>
              </a:rPr>
              <a:t>’ – WMP Freehold &amp; Leasehold</a:t>
            </a:r>
            <a:endParaRPr lang="en-GB" sz="1600" dirty="0">
              <a:solidFill>
                <a:srgbClr val="6666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1" y="2021572"/>
            <a:ext cx="5731059" cy="303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70" y="2021572"/>
            <a:ext cx="5729846" cy="303388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137334" y="1727308"/>
            <a:ext cx="4703608" cy="316503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1600" dirty="0" smtClean="0">
                <a:solidFill>
                  <a:srgbClr val="666666"/>
                </a:solidFill>
              </a:rPr>
              <a:t>End </a:t>
            </a:r>
            <a:r>
              <a:rPr lang="en-GB" sz="1600" dirty="0">
                <a:solidFill>
                  <a:srgbClr val="666666"/>
                </a:solidFill>
              </a:rPr>
              <a:t>State inc. </a:t>
            </a:r>
            <a:r>
              <a:rPr lang="en-GB" sz="1600" dirty="0" smtClean="0">
                <a:solidFill>
                  <a:srgbClr val="666666"/>
                </a:solidFill>
              </a:rPr>
              <a:t>Custody – WMP Freehold only</a:t>
            </a:r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6098" y="4333502"/>
            <a:ext cx="5388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Solihull</a:t>
            </a:r>
            <a:endParaRPr lang="en-GB" sz="600" dirty="0"/>
          </a:p>
        </p:txBody>
      </p:sp>
      <p:sp>
        <p:nvSpPr>
          <p:cNvPr id="22" name="Isosceles Triangle 21"/>
          <p:cNvSpPr/>
          <p:nvPr/>
        </p:nvSpPr>
        <p:spPr>
          <a:xfrm>
            <a:off x="9078683" y="4245986"/>
            <a:ext cx="57150" cy="10772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Isosceles Triangle 22"/>
          <p:cNvSpPr/>
          <p:nvPr/>
        </p:nvSpPr>
        <p:spPr>
          <a:xfrm>
            <a:off x="10610849" y="3124758"/>
            <a:ext cx="57150" cy="10772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0610849" y="3086286"/>
            <a:ext cx="11271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/>
              <a:t>PCO re-provision</a:t>
            </a:r>
            <a:endParaRPr lang="en-GB" sz="700" dirty="0"/>
          </a:p>
        </p:txBody>
      </p:sp>
      <p:sp>
        <p:nvSpPr>
          <p:cNvPr id="25" name="TextBox 24"/>
          <p:cNvSpPr txBox="1"/>
          <p:nvPr/>
        </p:nvSpPr>
        <p:spPr>
          <a:xfrm>
            <a:off x="8516347" y="3007697"/>
            <a:ext cx="9185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Sutton Coldfield</a:t>
            </a:r>
            <a:endParaRPr lang="en-GB" sz="600" dirty="0"/>
          </a:p>
        </p:txBody>
      </p:sp>
      <p:sp>
        <p:nvSpPr>
          <p:cNvPr id="26" name="Isosceles Triangle 25"/>
          <p:cNvSpPr/>
          <p:nvPr/>
        </p:nvSpPr>
        <p:spPr>
          <a:xfrm>
            <a:off x="8798391" y="2937030"/>
            <a:ext cx="57150" cy="10772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358254" y="3764254"/>
            <a:ext cx="9185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Brierley Hill</a:t>
            </a:r>
            <a:endParaRPr lang="en-GB" sz="600" dirty="0"/>
          </a:p>
        </p:txBody>
      </p:sp>
      <p:sp>
        <p:nvSpPr>
          <p:cNvPr id="28" name="TextBox 27"/>
          <p:cNvSpPr txBox="1"/>
          <p:nvPr/>
        </p:nvSpPr>
        <p:spPr>
          <a:xfrm>
            <a:off x="7668516" y="4191743"/>
            <a:ext cx="9185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Bournville </a:t>
            </a:r>
            <a:endParaRPr lang="en-GB" sz="600" dirty="0"/>
          </a:p>
        </p:txBody>
      </p:sp>
      <p:sp>
        <p:nvSpPr>
          <p:cNvPr id="29" name="TextBox 28"/>
          <p:cNvSpPr txBox="1"/>
          <p:nvPr/>
        </p:nvSpPr>
        <p:spPr>
          <a:xfrm>
            <a:off x="10646359" y="4421781"/>
            <a:ext cx="9185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Coventry Central</a:t>
            </a:r>
            <a:endParaRPr lang="en-GB" sz="600" dirty="0"/>
          </a:p>
        </p:txBody>
      </p:sp>
      <p:sp>
        <p:nvSpPr>
          <p:cNvPr id="19" name="TextBox 18"/>
          <p:cNvSpPr txBox="1"/>
          <p:nvPr/>
        </p:nvSpPr>
        <p:spPr>
          <a:xfrm>
            <a:off x="3259998" y="5617665"/>
            <a:ext cx="543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End state identifies WMP freehold properties only with the exception of Walsall Civic Centre. </a:t>
            </a:r>
            <a:r>
              <a:rPr lang="en-GB" sz="1000" dirty="0"/>
              <a:t>E</a:t>
            </a:r>
            <a:r>
              <a:rPr lang="en-GB" sz="1000" dirty="0" smtClean="0"/>
              <a:t>xcludes future partnership co-locations, opportunities to be explored following approval.</a:t>
            </a:r>
            <a:endParaRPr lang="en-GB" sz="1000" dirty="0"/>
          </a:p>
        </p:txBody>
      </p:sp>
      <p:sp>
        <p:nvSpPr>
          <p:cNvPr id="21" name="Oval 20"/>
          <p:cNvSpPr/>
          <p:nvPr/>
        </p:nvSpPr>
        <p:spPr>
          <a:xfrm>
            <a:off x="6676278" y="3690617"/>
            <a:ext cx="90282" cy="65044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7878253" y="4153106"/>
            <a:ext cx="90282" cy="65044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10451055" y="4421822"/>
            <a:ext cx="90282" cy="65044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201309" y="3272632"/>
            <a:ext cx="829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West Bromwich</a:t>
            </a:r>
            <a:endParaRPr lang="en-GB" sz="600" dirty="0"/>
          </a:p>
        </p:txBody>
      </p:sp>
      <p:sp>
        <p:nvSpPr>
          <p:cNvPr id="34" name="Oval 33"/>
          <p:cNvSpPr/>
          <p:nvPr/>
        </p:nvSpPr>
        <p:spPr>
          <a:xfrm>
            <a:off x="10594283" y="3012230"/>
            <a:ext cx="90282" cy="6504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7508821" y="2487104"/>
            <a:ext cx="829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Bloxwich</a:t>
            </a:r>
            <a:endParaRPr lang="en-GB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6464475" y="2491752"/>
            <a:ext cx="829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Low Hill</a:t>
            </a:r>
            <a:endParaRPr lang="en-GB" sz="600" dirty="0"/>
          </a:p>
        </p:txBody>
      </p:sp>
      <p:sp>
        <p:nvSpPr>
          <p:cNvPr id="37" name="TextBox 36"/>
          <p:cNvSpPr txBox="1"/>
          <p:nvPr/>
        </p:nvSpPr>
        <p:spPr>
          <a:xfrm>
            <a:off x="7938362" y="3286785"/>
            <a:ext cx="82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Holford </a:t>
            </a:r>
          </a:p>
          <a:p>
            <a:r>
              <a:rPr lang="en-GB" sz="600" dirty="0" smtClean="0"/>
              <a:t>Drive</a:t>
            </a:r>
            <a:endParaRPr lang="en-GB" sz="600" dirty="0"/>
          </a:p>
        </p:txBody>
      </p:sp>
      <p:sp>
        <p:nvSpPr>
          <p:cNvPr id="38" name="TextBox 37"/>
          <p:cNvSpPr txBox="1"/>
          <p:nvPr/>
        </p:nvSpPr>
        <p:spPr>
          <a:xfrm>
            <a:off x="8101774" y="3686864"/>
            <a:ext cx="829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Lloyd House</a:t>
            </a:r>
            <a:endParaRPr lang="en-GB" sz="600" dirty="0"/>
          </a:p>
        </p:txBody>
      </p:sp>
      <p:sp>
        <p:nvSpPr>
          <p:cNvPr id="39" name="TextBox 38"/>
          <p:cNvSpPr txBox="1"/>
          <p:nvPr/>
        </p:nvSpPr>
        <p:spPr>
          <a:xfrm>
            <a:off x="8690753" y="3779197"/>
            <a:ext cx="5697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Stechford</a:t>
            </a:r>
            <a:endParaRPr lang="en-GB" sz="600" dirty="0"/>
          </a:p>
        </p:txBody>
      </p:sp>
      <p:sp>
        <p:nvSpPr>
          <p:cNvPr id="40" name="TextBox 39"/>
          <p:cNvSpPr txBox="1"/>
          <p:nvPr/>
        </p:nvSpPr>
        <p:spPr>
          <a:xfrm>
            <a:off x="9235008" y="3755661"/>
            <a:ext cx="9266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Chelmsley Wood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32083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42129" y="370044"/>
            <a:ext cx="10977033" cy="1002979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Programme</a:t>
            </a:r>
            <a:r>
              <a:rPr lang="en-GB" dirty="0">
                <a:solidFill>
                  <a:srgbClr val="666666"/>
                </a:solidFill>
              </a:rPr>
              <a:t/>
            </a:r>
            <a:br>
              <a:rPr lang="en-GB" dirty="0">
                <a:solidFill>
                  <a:srgbClr val="666666"/>
                </a:solidFill>
              </a:rPr>
            </a:br>
            <a:r>
              <a:rPr lang="en-GB" sz="2400" dirty="0">
                <a:solidFill>
                  <a:srgbClr val="007AA5"/>
                </a:solidFill>
              </a:rPr>
              <a:t>Geographical Representation </a:t>
            </a:r>
            <a:r>
              <a:rPr lang="en-GB" sz="2400" dirty="0" smtClean="0">
                <a:solidFill>
                  <a:srgbClr val="666666"/>
                </a:solidFill>
              </a:rPr>
              <a:t/>
            </a:r>
            <a:br>
              <a:rPr lang="en-GB" sz="2400" dirty="0" smtClean="0">
                <a:solidFill>
                  <a:srgbClr val="666666"/>
                </a:solidFill>
              </a:rPr>
            </a:br>
            <a:r>
              <a:rPr lang="en-GB" sz="2000" dirty="0" smtClean="0">
                <a:solidFill>
                  <a:schemeClr val="accent1"/>
                </a:solidFill>
              </a:rPr>
              <a:t>DY – Partnership opportunities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4354071"/>
            <a:ext cx="1008112" cy="659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0002" y="4526398"/>
            <a:ext cx="719160" cy="486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73425" y="4571222"/>
            <a:ext cx="719160" cy="486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97226" y="4548811"/>
            <a:ext cx="719160" cy="486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82391" y="4512953"/>
            <a:ext cx="719160" cy="486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8671"/>
            <a:ext cx="6107381" cy="43117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87" y="1718671"/>
            <a:ext cx="6107381" cy="43117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59980" y="4288545"/>
            <a:ext cx="11314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</a:rPr>
              <a:t>Crime Hot Grids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9980" y="4503989"/>
            <a:ext cx="719160" cy="486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78204" y="4073278"/>
            <a:ext cx="78602" cy="6504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8567075" y="4072907"/>
            <a:ext cx="90282" cy="6504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2502705" y="4081533"/>
            <a:ext cx="90282" cy="6504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4909475" y="4073278"/>
            <a:ext cx="90282" cy="6504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4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85844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85844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16" y="998227"/>
            <a:ext cx="11520000" cy="238392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Programme</a:t>
            </a:r>
            <a:r>
              <a:rPr lang="en-GB" dirty="0">
                <a:solidFill>
                  <a:srgbClr val="666666"/>
                </a:solidFill>
              </a:rPr>
              <a:t/>
            </a:r>
            <a:br>
              <a:rPr lang="en-GB" dirty="0">
                <a:solidFill>
                  <a:srgbClr val="666666"/>
                </a:solidFill>
              </a:rPr>
            </a:br>
            <a:r>
              <a:rPr lang="en-GB" sz="2400" dirty="0">
                <a:solidFill>
                  <a:srgbClr val="007AA5"/>
                </a:solidFill>
              </a:rPr>
              <a:t>Geographical Representation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19191"/>
                </a:solidFill>
              </a:rPr>
              <a:pPr/>
              <a:t>16</a:t>
            </a:fld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6239" y="1862983"/>
            <a:ext cx="2610244" cy="238392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1600" dirty="0">
                <a:solidFill>
                  <a:srgbClr val="666666"/>
                </a:solidFill>
              </a:rPr>
              <a:t>‘As is’ – Custody only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6" y="2147613"/>
            <a:ext cx="5905730" cy="3127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46" y="2147613"/>
            <a:ext cx="5905729" cy="312700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89206" y="1848642"/>
            <a:ext cx="3960579" cy="238392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1600" dirty="0">
                <a:solidFill>
                  <a:srgbClr val="666666"/>
                </a:solidFill>
              </a:rPr>
              <a:t>End state– Custody only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5738" y="4746170"/>
            <a:ext cx="69668" cy="522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3967" y="4622463"/>
            <a:ext cx="6112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TACT</a:t>
            </a:r>
            <a:endParaRPr lang="en-GB" sz="6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149" y="0"/>
            <a:ext cx="10977033" cy="1092785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</a:t>
            </a:r>
            <a:r>
              <a:rPr lang="en-GB" b="1" dirty="0" smtClean="0">
                <a:solidFill>
                  <a:srgbClr val="007AA5"/>
                </a:solidFill>
              </a:rPr>
              <a:t>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sz="2400" dirty="0" smtClean="0">
                <a:solidFill>
                  <a:srgbClr val="007AA5"/>
                </a:solidFill>
              </a:rPr>
              <a:t>Remaining Rationalisation ‘35’</a:t>
            </a:r>
            <a:endParaRPr lang="en-GB" sz="2000" dirty="0">
              <a:solidFill>
                <a:srgbClr val="007AA5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14600" y="2148990"/>
          <a:ext cx="7086601" cy="373206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97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5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LPU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Property Name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Future state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Billesley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Sell &amp; re-provision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Kings </a:t>
                      </a:r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Heath*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Sell </a:t>
                      </a:r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&amp; re-provision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Sparkhill*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Sell </a:t>
                      </a:r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&amp; re-provision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BW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Kings Norton inc. Annexe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Sell </a:t>
                      </a:r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&amp; re-provision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BW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Handsworth West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Sell </a:t>
                      </a:r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&amp; re-provision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DY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Dudley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Sell </a:t>
                      </a:r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&amp; re-provision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HQ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Windmill </a:t>
                      </a:r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House*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Sell </a:t>
                      </a:r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&amp; re-provision 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SW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Old Hill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Sell &amp; re-provision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Brownhills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Sell &amp; re-provision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Darlaston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Sell &amp; re-provision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Willenhall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Sell &amp; re-provision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HQ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Halesowen*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Sell &amp; re-provision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5155" y="1356465"/>
            <a:ext cx="10704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Buildings remaining for disposal under the Rationalisation Project after FY17/18 will move under the Estates Programme going forward. These will be built into the overarching Programme Business Case for Estates.</a:t>
            </a:r>
            <a:endParaRPr lang="en-GB" sz="15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886" y="6211916"/>
            <a:ext cx="10704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* </a:t>
            </a:r>
            <a:r>
              <a:rPr lang="en-GB" sz="1000" i="1" dirty="0" smtClean="0">
                <a:solidFill>
                  <a:srgbClr val="000000"/>
                </a:solidFill>
              </a:rPr>
              <a:t>Has been approved to retain until March 2019 following CR . This will be subject to review under the Estates Programme, could be used as a potential decant location throughout the programme lifecycle.</a:t>
            </a:r>
            <a:endParaRPr lang="en-GB" sz="1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149" y="277586"/>
            <a:ext cx="10977033" cy="815199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</a:t>
            </a:r>
            <a:r>
              <a:rPr lang="en-GB" b="1" dirty="0" smtClean="0">
                <a:solidFill>
                  <a:srgbClr val="007AA5"/>
                </a:solidFill>
              </a:rPr>
              <a:t>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sz="2400" dirty="0" smtClean="0">
                <a:solidFill>
                  <a:srgbClr val="007AA5"/>
                </a:solidFill>
              </a:rPr>
              <a:t>End State for Public Contact Offices &amp; NPT’s</a:t>
            </a:r>
            <a:endParaRPr lang="en-GB" sz="2000" dirty="0">
              <a:solidFill>
                <a:srgbClr val="007AA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019" y="1355815"/>
            <a:ext cx="11762868" cy="52196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no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68AD"/>
                </a:solidFill>
                <a:cs typeface="Arial" charset="0"/>
              </a:rPr>
              <a:t>PORTFOLIO – LOCAL POLICING – ACC BOYCOTT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endParaRPr lang="en-GB" sz="1400" b="1" dirty="0">
              <a:solidFill>
                <a:srgbClr val="0068AD"/>
              </a:solidFill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WMP </a:t>
            </a:r>
            <a:r>
              <a:rPr lang="en-GB" sz="1200" dirty="0">
                <a:solidFill>
                  <a:srgbClr val="000000"/>
                </a:solidFill>
                <a:cs typeface="Arial" charset="0"/>
              </a:rPr>
              <a:t>will retain 10 Public Contact </a:t>
            </a: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offices – 2 each for both Birmingham NPUs: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           New locations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Wolverhampton </a:t>
            </a: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Central (NWoW)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Bloxwich (as is)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i="1" dirty="0" smtClean="0">
                <a:solidFill>
                  <a:srgbClr val="000000"/>
                </a:solidFill>
                <a:cs typeface="Arial" charset="0"/>
              </a:rPr>
              <a:t>Brierley Hill (new build)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i="1" dirty="0" smtClean="0">
                <a:solidFill>
                  <a:srgbClr val="000000"/>
                </a:solidFill>
                <a:cs typeface="Arial" charset="0"/>
              </a:rPr>
              <a:t>West Bromwich (NWoW)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i="1" dirty="0" smtClean="0">
                <a:solidFill>
                  <a:srgbClr val="000000"/>
                </a:solidFill>
                <a:cs typeface="Arial" charset="0"/>
              </a:rPr>
              <a:t>Lloyd House (as is)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i="1" dirty="0" smtClean="0">
                <a:solidFill>
                  <a:srgbClr val="000000"/>
                </a:solidFill>
                <a:cs typeface="Arial" charset="0"/>
              </a:rPr>
              <a:t>Bournville Lane (new build)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i="1" dirty="0" smtClean="0">
                <a:solidFill>
                  <a:srgbClr val="000000"/>
                </a:solidFill>
                <a:cs typeface="Arial" charset="0"/>
              </a:rPr>
              <a:t>Stechford (NWoW)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i="1" dirty="0" smtClean="0">
                <a:solidFill>
                  <a:srgbClr val="000000"/>
                </a:solidFill>
                <a:cs typeface="Arial" charset="0"/>
              </a:rPr>
              <a:t>Sutton Coldfield partner (Re-provision)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i="1" dirty="0" smtClean="0">
                <a:solidFill>
                  <a:srgbClr val="000000"/>
                </a:solidFill>
                <a:cs typeface="Arial" charset="0"/>
              </a:rPr>
              <a:t>Solihill partner (Re-provision)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i="1" dirty="0" smtClean="0">
                <a:solidFill>
                  <a:srgbClr val="000000"/>
                </a:solidFill>
                <a:cs typeface="Arial" charset="0"/>
              </a:rPr>
              <a:t>Coventry Central (re-build)</a:t>
            </a:r>
            <a:endParaRPr lang="en-GB" sz="1000" i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It is assumed that 50% Officers and staff within NPTs will move into partnership buildings, e.g. </a:t>
            </a: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WMFS, Las etc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Where the patrol area is within close proximity to one of WMPs core buildings, then that NPT would be based in that building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Other properties retained in addition to those above are </a:t>
            </a:r>
            <a:r>
              <a:rPr lang="en-GB" sz="1200" dirty="0">
                <a:solidFill>
                  <a:srgbClr val="000000"/>
                </a:solidFill>
                <a:cs typeface="Arial" charset="0"/>
              </a:rPr>
              <a:t>in geographically advantageous </a:t>
            </a: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locations</a:t>
            </a:r>
            <a:r>
              <a:rPr lang="en-GB" sz="1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and/or </a:t>
            </a:r>
            <a:r>
              <a:rPr lang="en-GB" sz="1200" dirty="0">
                <a:solidFill>
                  <a:srgbClr val="000000"/>
                </a:solidFill>
                <a:cs typeface="Arial" charset="0"/>
              </a:rPr>
              <a:t>in high demand </a:t>
            </a: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areas. These include Bilston </a:t>
            </a:r>
            <a:r>
              <a:rPr lang="en-GB" sz="1200" dirty="0">
                <a:solidFill>
                  <a:srgbClr val="000000"/>
                </a:solidFill>
                <a:cs typeface="Arial" charset="0"/>
              </a:rPr>
              <a:t>(WV), Low Hill (WV), Moseley (BE), Bell Green (CV), Winchcombe Road (SH), Summerfield (BW), Walsall Civic Centre (WS</a:t>
            </a: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0000"/>
              </a:solidFill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Current location leases with Local Authorities/WMFS will be</a:t>
            </a:r>
            <a:r>
              <a:rPr lang="en-GB" sz="1200" dirty="0">
                <a:solidFill>
                  <a:srgbClr val="000000"/>
                </a:solidFill>
                <a:cs typeface="Arial" charset="0"/>
              </a:rPr>
              <a:t> </a:t>
            </a: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drawn up as formal agreements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NPTs based at Digbeth will be relocated into the new build at Bradford Street allowing for Digbeth’s disposal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0000"/>
              </a:solidFill>
              <a:cs typeface="Arial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28600" indent="-228600" fontAlgn="base">
              <a:spcBef>
                <a:spcPts val="30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9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560" y="289116"/>
            <a:ext cx="10977033" cy="723820"/>
          </a:xfrm>
        </p:spPr>
        <p:txBody>
          <a:bodyPr/>
          <a:lstStyle/>
          <a:p>
            <a:r>
              <a:rPr lang="en-GB" b="1" dirty="0" smtClean="0">
                <a:solidFill>
                  <a:srgbClr val="007AA5"/>
                </a:solidFill>
              </a:rPr>
              <a:t/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b="1" dirty="0" smtClean="0">
                <a:solidFill>
                  <a:srgbClr val="007AA5"/>
                </a:solidFill>
              </a:rPr>
              <a:t/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b="1" dirty="0" smtClean="0">
                <a:solidFill>
                  <a:srgbClr val="007AA5"/>
                </a:solidFill>
              </a:rPr>
              <a:t>Estates 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endParaRPr lang="en-GB" sz="2400" dirty="0">
              <a:solidFill>
                <a:srgbClr val="007AA5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9560" y="1377684"/>
            <a:ext cx="11457086" cy="6094679"/>
            <a:chOff x="-64796" y="2490304"/>
            <a:chExt cx="11457086" cy="2562648"/>
          </a:xfrm>
        </p:grpSpPr>
        <p:sp>
          <p:nvSpPr>
            <p:cNvPr id="7" name="Rectangle 6"/>
            <p:cNvSpPr/>
            <p:nvPr/>
          </p:nvSpPr>
          <p:spPr>
            <a:xfrm>
              <a:off x="-64796" y="2490304"/>
              <a:ext cx="11457086" cy="1977361"/>
            </a:xfrm>
            <a:prstGeom prst="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-64796" y="2633752"/>
              <a:ext cx="11457086" cy="2419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0000" tIns="333248" rIns="360000" bIns="113792" numCol="1" spcCol="1270" anchor="t" anchorCtr="0">
              <a:noAutofit/>
            </a:bodyPr>
            <a:lstStyle/>
            <a:p>
              <a:pPr marL="0" marR="0" lvl="1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</a:rPr>
                <a:t>Building on the foundations of the 2012 Estates Strategy and the creation of the NWOW brand together with new estates solutions (Lloyd House,  Central &amp; Western Custody and Bloxwich), </a:t>
              </a:r>
              <a:r>
                <a:rPr lang="en-GB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WMP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</a:rPr>
                <a:t> can now start to develop the remaining force estate in line with the new NWoW standards of modern, flexible and agile accommodation to support the delivery of WMP services. </a:t>
              </a:r>
            </a:p>
            <a:p>
              <a:pPr marL="0" marR="0" lvl="1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programme will support the delivery of a flexible and responsive police service, integrate more effectively with partners and provide a modern, agile estate that WMP’s workforce feel pride in. The end state solution meets these ambitions in a way that will secure a more sustainable and efficient future, and supports the maintenance of strong links with the local community. </a:t>
              </a:r>
            </a:p>
            <a:p>
              <a:pPr marL="0" marR="0" lvl="1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1600" dirty="0"/>
                <a:t>It is proposed that the changes are expected to result </a:t>
              </a:r>
              <a:r>
                <a:rPr lang="en-GB" sz="1600" dirty="0" smtClean="0"/>
                <a:t>in:</a:t>
              </a:r>
            </a:p>
            <a:p>
              <a:pPr marL="742950" lvl="2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en-GB" sz="1600" dirty="0"/>
                <a:t>R</a:t>
              </a:r>
              <a:r>
                <a:rPr lang="en-GB" sz="1600" dirty="0" smtClean="0"/>
                <a:t>eduction in WMP’s outgoings on estates seeing a reduction of ~£5m </a:t>
              </a:r>
            </a:p>
            <a:p>
              <a:pPr marL="742950" lvl="2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en-GB" sz="1600" dirty="0" smtClean="0"/>
                <a:t>Reducing </a:t>
              </a:r>
              <a:r>
                <a:rPr lang="en-GB" sz="1600" dirty="0"/>
                <a:t>exposure backlog maintenance by £</a:t>
              </a:r>
              <a:r>
                <a:rPr lang="en-GB" sz="1600" dirty="0" smtClean="0"/>
                <a:t>20m </a:t>
              </a:r>
            </a:p>
            <a:p>
              <a:pPr marL="742950" lvl="2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en-GB" sz="1600" dirty="0" smtClean="0"/>
                <a:t>Generating </a:t>
              </a:r>
              <a:r>
                <a:rPr lang="en-GB" sz="1600" dirty="0"/>
                <a:t>capital receipts of £</a:t>
              </a:r>
              <a:r>
                <a:rPr lang="en-GB" sz="1600" dirty="0" smtClean="0"/>
                <a:t>44m</a:t>
              </a:r>
              <a:endParaRPr lang="en-GB" sz="1600" dirty="0"/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5884" y="1141524"/>
            <a:ext cx="8019960" cy="808300"/>
            <a:chOff x="572854" y="2031598"/>
            <a:chExt cx="8019960" cy="47232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572854" y="2031598"/>
              <a:ext cx="8019960" cy="472320"/>
            </a:xfrm>
            <a:prstGeom prst="roundRect">
              <a:avLst/>
            </a:prstGeom>
            <a:solidFill>
              <a:srgbClr val="002060"/>
            </a:solidFill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595911" y="2054655"/>
              <a:ext cx="7973846" cy="4262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135" tIns="0" rIns="303135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baseline="0" dirty="0" smtClean="0">
                  <a:solidFill>
                    <a:schemeClr val="bg1"/>
                  </a:solidFill>
                </a:rPr>
                <a:t>Background</a:t>
              </a:r>
              <a:endParaRPr lang="en-GB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9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66666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9560" y="1188878"/>
            <a:ext cx="11457086" cy="7185102"/>
            <a:chOff x="-64796" y="2490304"/>
            <a:chExt cx="11457086" cy="2562648"/>
          </a:xfrm>
        </p:grpSpPr>
        <p:sp>
          <p:nvSpPr>
            <p:cNvPr id="7" name="Rectangle 6"/>
            <p:cNvSpPr/>
            <p:nvPr/>
          </p:nvSpPr>
          <p:spPr>
            <a:xfrm>
              <a:off x="-64796" y="2490304"/>
              <a:ext cx="11457086" cy="1977361"/>
            </a:xfrm>
            <a:prstGeom prst="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-64796" y="2633752"/>
              <a:ext cx="11457086" cy="2419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0000" tIns="333248" rIns="360000" bIns="113792" numCol="1" spcCol="1270" anchor="t" anchorCtr="0">
              <a:noAutofit/>
            </a:bodyPr>
            <a:lstStyle/>
            <a:p>
              <a:pPr marL="457200" lvl="2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500" dirty="0">
                <a:latin typeface="Calibri" panose="020F0502020204030204" pitchFamily="34" charset="0"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2371" y="723627"/>
            <a:ext cx="8019960" cy="808300"/>
            <a:chOff x="572854" y="2031598"/>
            <a:chExt cx="8019960" cy="47232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572854" y="2031598"/>
              <a:ext cx="8019960" cy="472320"/>
            </a:xfrm>
            <a:prstGeom prst="roundRect">
              <a:avLst/>
            </a:prstGeom>
            <a:solidFill>
              <a:srgbClr val="002060"/>
            </a:solidFill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595911" y="2054655"/>
              <a:ext cx="7973846" cy="4262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135" tIns="0" rIns="303135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chemeClr val="bg1"/>
                  </a:solidFill>
                </a:rPr>
                <a:t>Evolution &amp; </a:t>
              </a:r>
              <a:r>
                <a:rPr lang="en-GB" dirty="0" smtClean="0">
                  <a:solidFill>
                    <a:schemeClr val="bg1"/>
                  </a:solidFill>
                </a:rPr>
                <a:t>current state</a:t>
              </a:r>
              <a:endParaRPr lang="en-GB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6062" y="1557782"/>
            <a:ext cx="10704027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Rationalisation </a:t>
            </a:r>
            <a:r>
              <a:rPr lang="en-GB" sz="1600" dirty="0"/>
              <a:t>P</a:t>
            </a:r>
            <a:r>
              <a:rPr lang="en-GB" sz="1600" dirty="0" smtClean="0"/>
              <a:t>roject identified 35 buildings for </a:t>
            </a:r>
            <a:r>
              <a:rPr lang="en-GB" sz="1600" dirty="0"/>
              <a:t>disposal  </a:t>
            </a:r>
            <a:r>
              <a:rPr lang="en-GB" sz="1600" dirty="0" smtClean="0"/>
              <a:t>(</a:t>
            </a:r>
            <a:r>
              <a:rPr lang="en-GB" sz="1600" dirty="0" smtClean="0"/>
              <a:t>inc.</a:t>
            </a:r>
            <a:r>
              <a:rPr lang="en-GB" sz="1600" dirty="0" smtClean="0"/>
              <a:t> Walsall 6 &amp; Old Hill) ~12 </a:t>
            </a:r>
            <a:r>
              <a:rPr lang="en-GB" sz="1600" dirty="0"/>
              <a:t>left to </a:t>
            </a:r>
            <a:r>
              <a:rPr lang="en-GB" sz="1600" dirty="0" smtClean="0"/>
              <a:t>dispose</a:t>
            </a:r>
          </a:p>
          <a:p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Refurbishing WMP Headquarters and the Introduction </a:t>
            </a:r>
            <a:r>
              <a:rPr lang="en-GB" sz="1600" dirty="0"/>
              <a:t>of NWoW principles </a:t>
            </a:r>
            <a:r>
              <a:rPr lang="en-GB" sz="1600" dirty="0" smtClean="0"/>
              <a:t>providing a more </a:t>
            </a:r>
            <a:r>
              <a:rPr lang="en-GB" sz="1600" dirty="0"/>
              <a:t>modern, flexible and </a:t>
            </a:r>
            <a:r>
              <a:rPr lang="en-GB" sz="1600" dirty="0" smtClean="0"/>
              <a:t>agile estate enabled the release of costly city centre leasehold properties saving WMP £4.1m </a:t>
            </a:r>
            <a:endParaRPr lang="en-GB" sz="1600" dirty="0"/>
          </a:p>
          <a:p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100</a:t>
            </a:r>
            <a:r>
              <a:rPr lang="en-GB" sz="1600" dirty="0"/>
              <a:t>+ premises remaining on the WMP property </a:t>
            </a:r>
            <a:r>
              <a:rPr lang="en-GB" sz="1600" dirty="0" smtClean="0"/>
              <a:t>portfolio</a:t>
            </a:r>
          </a:p>
          <a:p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Poor standards of accommodation, current £20m backlog maintenance outstanding </a:t>
            </a:r>
            <a:endParaRPr lang="en-GB" sz="1600" dirty="0" smtClean="0"/>
          </a:p>
          <a:p>
            <a:pPr marL="742950" lvl="1" indent="-285750">
              <a:buFontTx/>
              <a:buChar char="-"/>
            </a:pPr>
            <a:r>
              <a:rPr lang="en-GB" sz="1600" dirty="0" smtClean="0"/>
              <a:t>Addressing the backlog maintenance will </a:t>
            </a:r>
            <a:r>
              <a:rPr lang="en-GB" sz="1600" dirty="0"/>
              <a:t>only provide a basic level of accommodation NOT NWoW </a:t>
            </a:r>
            <a:r>
              <a:rPr lang="en-GB" sz="1600" dirty="0" smtClean="0"/>
              <a:t>standard</a:t>
            </a:r>
          </a:p>
          <a:p>
            <a:pPr lvl="1"/>
            <a:endParaRPr lang="en-GB" sz="1600" dirty="0" smtClean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Outdated and not fit for purpose - £20m outstanding </a:t>
            </a:r>
            <a:r>
              <a:rPr lang="en-GB" sz="1600" dirty="0" smtClean="0"/>
              <a:t>backlog maintenance</a:t>
            </a:r>
          </a:p>
          <a:p>
            <a:pPr>
              <a:spcBef>
                <a:spcPts val="300"/>
              </a:spcBef>
            </a:pPr>
            <a:endParaRPr lang="en-GB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Not necessarily the right size or right </a:t>
            </a:r>
            <a:r>
              <a:rPr lang="en-GB" sz="1600" dirty="0" smtClean="0"/>
              <a:t>location – doesn’t allow for business change</a:t>
            </a:r>
          </a:p>
          <a:p>
            <a:pPr>
              <a:spcBef>
                <a:spcPts val="300"/>
              </a:spcBef>
            </a:pPr>
            <a:endParaRPr lang="en-GB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Made up of accommodation that cannot be easily upgraded </a:t>
            </a:r>
            <a:endParaRPr lang="en-GB" sz="1600" dirty="0" smtClean="0"/>
          </a:p>
          <a:p>
            <a:pPr>
              <a:spcBef>
                <a:spcPts val="300"/>
              </a:spcBef>
            </a:pPr>
            <a:endParaRPr lang="en-GB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For circa. 5years only H&amp;S issues addressed within the estate with the exception of NWoW Programme and New Build Custody</a:t>
            </a:r>
          </a:p>
          <a:p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500" dirty="0" smtClean="0">
              <a:latin typeface="Calibri" panose="020F0502020204030204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99560" y="289116"/>
            <a:ext cx="10977033" cy="723820"/>
          </a:xfrm>
        </p:spPr>
        <p:txBody>
          <a:bodyPr/>
          <a:lstStyle/>
          <a:p>
            <a:r>
              <a:rPr lang="en-GB" b="1" dirty="0" smtClean="0">
                <a:solidFill>
                  <a:srgbClr val="007AA5"/>
                </a:solidFill>
              </a:rPr>
              <a:t/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b="1" dirty="0" smtClean="0">
                <a:solidFill>
                  <a:srgbClr val="007AA5"/>
                </a:solidFill>
              </a:rPr>
              <a:t/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b="1" dirty="0" smtClean="0">
                <a:solidFill>
                  <a:srgbClr val="007AA5"/>
                </a:solidFill>
              </a:rPr>
              <a:t>Estates 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endParaRPr lang="en-GB" sz="2400" dirty="0">
              <a:solidFill>
                <a:srgbClr val="007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66666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9560" y="1093146"/>
            <a:ext cx="11457086" cy="7345000"/>
            <a:chOff x="-64796" y="2490304"/>
            <a:chExt cx="11457086" cy="2562648"/>
          </a:xfrm>
        </p:grpSpPr>
        <p:sp>
          <p:nvSpPr>
            <p:cNvPr id="7" name="Rectangle 6"/>
            <p:cNvSpPr/>
            <p:nvPr/>
          </p:nvSpPr>
          <p:spPr>
            <a:xfrm>
              <a:off x="-64796" y="2490304"/>
              <a:ext cx="11457086" cy="1977361"/>
            </a:xfrm>
            <a:prstGeom prst="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-64796" y="2633752"/>
              <a:ext cx="11457086" cy="2419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0000" tIns="333248" rIns="360000" bIns="113792" numCol="1" spcCol="1270" anchor="t" anchorCtr="0">
              <a:noAutofit/>
            </a:bodyPr>
            <a:lstStyle/>
            <a:p>
              <a:pPr marL="457200" lvl="2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500" dirty="0">
                <a:latin typeface="Calibri" panose="020F0502020204030204" pitchFamily="34" charset="0"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3460" y="794947"/>
            <a:ext cx="8019960" cy="808300"/>
            <a:chOff x="572854" y="2031598"/>
            <a:chExt cx="8019960" cy="47232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572854" y="2031598"/>
              <a:ext cx="8019960" cy="472320"/>
            </a:xfrm>
            <a:prstGeom prst="roundRect">
              <a:avLst/>
            </a:prstGeom>
            <a:solidFill>
              <a:srgbClr val="002060"/>
            </a:solidFill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595911" y="2054655"/>
              <a:ext cx="7973846" cy="4262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135" tIns="0" rIns="303135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>
                  <a:solidFill>
                    <a:schemeClr val="bg1"/>
                  </a:solidFill>
                </a:rPr>
                <a:t>How can we improve</a:t>
              </a:r>
              <a:endParaRPr lang="en-GB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72566" y="1702200"/>
            <a:ext cx="1070402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We know Lloyd House and Bloxwich work </a:t>
            </a:r>
            <a:endParaRPr lang="en-GB" sz="1600" dirty="0" smtClean="0"/>
          </a:p>
          <a:p>
            <a:pPr>
              <a:spcBef>
                <a:spcPts val="300"/>
              </a:spcBef>
            </a:pPr>
            <a:endParaRPr lang="en-GB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Introduction of Eastern Custody block as we know this model </a:t>
            </a:r>
            <a:r>
              <a:rPr lang="en-GB" sz="1600" dirty="0" smtClean="0"/>
              <a:t>works</a:t>
            </a:r>
          </a:p>
          <a:p>
            <a:pPr>
              <a:spcBef>
                <a:spcPts val="300"/>
              </a:spcBef>
            </a:pPr>
            <a:endParaRPr lang="en-GB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Programme of change to reduce the estates foot print from ~173,000 m</a:t>
            </a:r>
            <a:r>
              <a:rPr lang="en-GB" sz="1600" baseline="30000" dirty="0"/>
              <a:t>2</a:t>
            </a:r>
            <a:r>
              <a:rPr lang="en-GB" sz="1600" dirty="0"/>
              <a:t> to ~133,000 m</a:t>
            </a:r>
            <a:r>
              <a:rPr lang="en-GB" sz="1600" baseline="30000" dirty="0"/>
              <a:t>2</a:t>
            </a:r>
            <a:r>
              <a:rPr lang="en-GB" sz="1600" dirty="0"/>
              <a:t> bringing WMP generic office space ratio more in line with industry standards to </a:t>
            </a:r>
            <a:r>
              <a:rPr lang="en-GB" sz="1600" dirty="0" smtClean="0"/>
              <a:t>8:10</a:t>
            </a:r>
          </a:p>
          <a:p>
            <a:pPr>
              <a:spcBef>
                <a:spcPts val="300"/>
              </a:spcBef>
            </a:pPr>
            <a:endParaRPr lang="en-GB" sz="1600" dirty="0" smtClean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Provide a </a:t>
            </a:r>
            <a:r>
              <a:rPr lang="en-GB" sz="1600" dirty="0"/>
              <a:t>modern and flexible </a:t>
            </a:r>
            <a:r>
              <a:rPr lang="en-GB" sz="1600" dirty="0" smtClean="0"/>
              <a:t>estate portfolio </a:t>
            </a:r>
            <a:r>
              <a:rPr lang="en-GB" sz="1600" dirty="0"/>
              <a:t>that supports operational </a:t>
            </a:r>
            <a:r>
              <a:rPr lang="en-GB" sz="1600" dirty="0" smtClean="0"/>
              <a:t>policing</a:t>
            </a:r>
          </a:p>
          <a:p>
            <a:pPr>
              <a:spcBef>
                <a:spcPts val="300"/>
              </a:spcBef>
            </a:pPr>
            <a:endParaRPr lang="en-GB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Release of prime residential land to enable the development of housing in communities </a:t>
            </a:r>
            <a:endParaRPr lang="en-GB" sz="1600" dirty="0" smtClean="0"/>
          </a:p>
          <a:p>
            <a:pPr>
              <a:spcBef>
                <a:spcPts val="300"/>
              </a:spcBef>
            </a:pPr>
            <a:endParaRPr lang="en-GB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Release of properties that can be utilised within the community </a:t>
            </a:r>
            <a:endParaRPr lang="en-GB" sz="1600" dirty="0" smtClean="0"/>
          </a:p>
          <a:p>
            <a:pPr>
              <a:spcBef>
                <a:spcPts val="300"/>
              </a:spcBef>
            </a:pPr>
            <a:endParaRPr lang="en-GB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Increased opportunity to develop partnership working with local authorities and other public </a:t>
            </a:r>
            <a:r>
              <a:rPr lang="en-GB" sz="1600" dirty="0" smtClean="0"/>
              <a:t>bodies</a:t>
            </a:r>
          </a:p>
          <a:p>
            <a:pPr>
              <a:spcBef>
                <a:spcPts val="300"/>
              </a:spcBef>
            </a:pPr>
            <a:endParaRPr lang="en-GB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 more efficient estate in line with corporate and social responsibility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1500" dirty="0" smtClean="0">
              <a:latin typeface="Calibri" panose="020F0502020204030204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99560" y="289116"/>
            <a:ext cx="10977033" cy="723820"/>
          </a:xfrm>
        </p:spPr>
        <p:txBody>
          <a:bodyPr/>
          <a:lstStyle/>
          <a:p>
            <a:r>
              <a:rPr lang="en-GB" b="1" dirty="0" smtClean="0">
                <a:solidFill>
                  <a:srgbClr val="007AA5"/>
                </a:solidFill>
              </a:rPr>
              <a:t/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b="1" dirty="0" smtClean="0">
                <a:solidFill>
                  <a:srgbClr val="007AA5"/>
                </a:solidFill>
              </a:rPr>
              <a:t/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b="1" dirty="0" smtClean="0">
                <a:solidFill>
                  <a:srgbClr val="007AA5"/>
                </a:solidFill>
              </a:rPr>
              <a:t>Estates 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endParaRPr lang="en-GB" sz="2400" dirty="0">
              <a:solidFill>
                <a:srgbClr val="007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66666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438" y="1249823"/>
            <a:ext cx="11467080" cy="6494002"/>
            <a:chOff x="-64796" y="2490304"/>
            <a:chExt cx="11457086" cy="2562648"/>
          </a:xfrm>
        </p:grpSpPr>
        <p:sp>
          <p:nvSpPr>
            <p:cNvPr id="7" name="Rectangle 6"/>
            <p:cNvSpPr/>
            <p:nvPr/>
          </p:nvSpPr>
          <p:spPr>
            <a:xfrm>
              <a:off x="-64796" y="2490304"/>
              <a:ext cx="11457086" cy="1977361"/>
            </a:xfrm>
            <a:prstGeom prst="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-64796" y="2633752"/>
              <a:ext cx="11457086" cy="2419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0000" tIns="333248" rIns="360000" bIns="113792" numCol="1" spcCol="1270" anchor="t" anchorCtr="0">
              <a:noAutofit/>
            </a:bodyPr>
            <a:lstStyle/>
            <a:p>
              <a:pPr marL="457200" lvl="2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5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en-GB" sz="15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253" y="935048"/>
            <a:ext cx="8019960" cy="723253"/>
            <a:chOff x="572854" y="2031598"/>
            <a:chExt cx="8019960" cy="47232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572854" y="2031598"/>
              <a:ext cx="8019960" cy="472320"/>
            </a:xfrm>
            <a:prstGeom prst="roundRect">
              <a:avLst/>
            </a:prstGeom>
            <a:solidFill>
              <a:srgbClr val="002060"/>
            </a:solidFill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572854" y="2160499"/>
              <a:ext cx="7973846" cy="199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135" tIns="0" rIns="303135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>
                  <a:solidFill>
                    <a:srgbClr val="FFFFFF"/>
                  </a:solidFill>
                </a:rPr>
                <a:t>High level outcomes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1972" y="1590050"/>
            <a:ext cx="1113254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734634">
              <a:buFont typeface="Wingdings" panose="05000000000000000000" pitchFamily="2" charset="2"/>
              <a:buChar char="ü"/>
              <a:defRPr/>
            </a:pPr>
            <a:endParaRPr lang="en-GB" sz="1600" kern="0" dirty="0" smtClean="0">
              <a:solidFill>
                <a:srgbClr val="000000"/>
              </a:solidFill>
            </a:endParaRPr>
          </a:p>
          <a:p>
            <a:pPr defTabSz="1734634">
              <a:defRPr/>
            </a:pPr>
            <a:r>
              <a:rPr lang="en-GB" sz="1600" kern="0" dirty="0" smtClean="0">
                <a:solidFill>
                  <a:srgbClr val="000000"/>
                </a:solidFill>
              </a:rPr>
              <a:t>The Estates Programme will deliver:</a:t>
            </a:r>
          </a:p>
          <a:p>
            <a:pPr defTabSz="1734634">
              <a:defRPr/>
            </a:pPr>
            <a:endParaRPr lang="en-GB" sz="1600" kern="0" dirty="0" smtClean="0">
              <a:solidFill>
                <a:srgbClr val="000000"/>
              </a:solidFill>
            </a:endParaRPr>
          </a:p>
          <a:p>
            <a:pPr marL="628650" lvl="1" indent="-171450" defTabSz="1734634">
              <a:buFont typeface="Wingdings" panose="05000000000000000000" pitchFamily="2" charset="2"/>
              <a:buChar char="ü"/>
              <a:defRPr/>
            </a:pPr>
            <a:r>
              <a:rPr lang="en-GB" sz="1600" kern="0" dirty="0" smtClean="0">
                <a:solidFill>
                  <a:srgbClr val="000000"/>
                </a:solidFill>
              </a:rPr>
              <a:t>A </a:t>
            </a:r>
            <a:r>
              <a:rPr lang="en-GB" sz="1600" kern="0" dirty="0">
                <a:solidFill>
                  <a:srgbClr val="000000"/>
                </a:solidFill>
              </a:rPr>
              <a:t>transformed WMP estates within 6 years to meet the requirements of the WMP2020 </a:t>
            </a:r>
            <a:r>
              <a:rPr lang="en-GB" sz="1600" kern="0" dirty="0" smtClean="0">
                <a:solidFill>
                  <a:srgbClr val="000000"/>
                </a:solidFill>
              </a:rPr>
              <a:t>model</a:t>
            </a:r>
          </a:p>
          <a:p>
            <a:pPr lvl="1" defTabSz="1734634">
              <a:defRPr/>
            </a:pPr>
            <a:endParaRPr lang="en-GB" sz="1600" kern="0" dirty="0">
              <a:solidFill>
                <a:srgbClr val="000000"/>
              </a:solidFill>
            </a:endParaRPr>
          </a:p>
          <a:p>
            <a:pPr marL="628650" lvl="1" indent="-171450" defTabSz="1734634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0000"/>
                </a:solidFill>
              </a:rPr>
              <a:t>Resilient accommodation that enables business continuity and keeps our people and assets secure </a:t>
            </a:r>
            <a:endParaRPr lang="en-GB" sz="1600" kern="0" dirty="0" smtClean="0">
              <a:solidFill>
                <a:srgbClr val="000000"/>
              </a:solidFill>
            </a:endParaRPr>
          </a:p>
          <a:p>
            <a:pPr lvl="1" defTabSz="1734634">
              <a:defRPr/>
            </a:pPr>
            <a:endParaRPr lang="en-GB" sz="1600" kern="0" dirty="0">
              <a:solidFill>
                <a:srgbClr val="000000"/>
              </a:solidFill>
            </a:endParaRPr>
          </a:p>
          <a:p>
            <a:pPr marL="628650" lvl="1" indent="-171450" defTabSz="1734634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srgbClr val="000000"/>
                </a:solidFill>
              </a:rPr>
              <a:t>Facilitate the rapid deployment of police resources on a 24/7 basis across the entire force </a:t>
            </a:r>
            <a:r>
              <a:rPr lang="en-GB" sz="1600" kern="0" dirty="0" smtClean="0">
                <a:solidFill>
                  <a:srgbClr val="000000"/>
                </a:solidFill>
              </a:rPr>
              <a:t>area</a:t>
            </a:r>
          </a:p>
          <a:p>
            <a:pPr lvl="1" defTabSz="1734634">
              <a:defRPr/>
            </a:pPr>
            <a:endParaRPr lang="en-GB" sz="1600" kern="0" dirty="0">
              <a:solidFill>
                <a:srgbClr val="000000"/>
              </a:solidFill>
            </a:endParaRPr>
          </a:p>
          <a:p>
            <a:pPr marL="628650" lvl="1" indent="-171450" defTabSz="1734634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Futureproof estate with increased flexibility to respond to changing </a:t>
            </a:r>
            <a:r>
              <a:rPr lang="en-GB" sz="1600" kern="0" dirty="0" smtClean="0">
                <a:solidFill>
                  <a:prstClr val="black"/>
                </a:solidFill>
              </a:rPr>
              <a:t>requirements</a:t>
            </a:r>
          </a:p>
          <a:p>
            <a:pPr lvl="1" defTabSz="1734634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628650" lvl="1" indent="-171450" defTabSz="1734634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Reduction in annual revenue spend through the reduction of backlog </a:t>
            </a:r>
            <a:r>
              <a:rPr lang="en-GB" sz="1600" kern="0" dirty="0" smtClean="0">
                <a:solidFill>
                  <a:prstClr val="black"/>
                </a:solidFill>
              </a:rPr>
              <a:t>maintenance</a:t>
            </a:r>
          </a:p>
          <a:p>
            <a:pPr lvl="1" defTabSz="1734634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628650" lvl="1" indent="-171450" defTabSz="1734634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Increased space utilisation, occupational density, and agility; potentially increasing NIA/GIA </a:t>
            </a:r>
            <a:r>
              <a:rPr lang="en-GB" sz="1600" kern="0" dirty="0" smtClean="0">
                <a:solidFill>
                  <a:prstClr val="black"/>
                </a:solidFill>
              </a:rPr>
              <a:t>ratio</a:t>
            </a:r>
          </a:p>
          <a:p>
            <a:pPr lvl="1" defTabSz="1734634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628650" lvl="1" indent="-171450" defTabSz="1734634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Co-location with partners, achieving a greater collaboration and sharing of  physical assets </a:t>
            </a:r>
            <a:endParaRPr lang="en-GB" sz="1600" kern="0" dirty="0" smtClean="0">
              <a:solidFill>
                <a:prstClr val="black"/>
              </a:solidFill>
            </a:endParaRPr>
          </a:p>
          <a:p>
            <a:pPr lvl="1" defTabSz="1734634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628650" lvl="1" indent="-171450" defTabSz="1734634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Embedded NWOW standards in all WMP estate </a:t>
            </a:r>
          </a:p>
          <a:p>
            <a:endParaRPr lang="en-GB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438" y="4133192"/>
            <a:ext cx="11467080" cy="319545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60000" tIns="333248" rIns="360000" bIns="113792" numCol="1" spcCol="1270" anchor="t" anchorCtr="0">
            <a:noAutofit/>
          </a:bodyPr>
          <a:lstStyle/>
          <a:p>
            <a:pPr marL="457200" lvl="2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endParaRPr lang="en-GB" sz="1500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299560" y="289116"/>
            <a:ext cx="10977033" cy="723820"/>
          </a:xfrm>
        </p:spPr>
        <p:txBody>
          <a:bodyPr/>
          <a:lstStyle/>
          <a:p>
            <a:r>
              <a:rPr lang="en-GB" b="1" dirty="0" smtClean="0">
                <a:solidFill>
                  <a:srgbClr val="007AA5"/>
                </a:solidFill>
              </a:rPr>
              <a:t/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b="1" dirty="0" smtClean="0">
                <a:solidFill>
                  <a:srgbClr val="007AA5"/>
                </a:solidFill>
              </a:rPr>
              <a:t/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b="1" dirty="0" smtClean="0">
                <a:solidFill>
                  <a:srgbClr val="007AA5"/>
                </a:solidFill>
              </a:rPr>
              <a:t>Estates 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endParaRPr lang="en-GB" sz="2400" dirty="0">
              <a:solidFill>
                <a:srgbClr val="007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438" y="362427"/>
            <a:ext cx="8232775" cy="796200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</a:t>
            </a:r>
            <a:r>
              <a:rPr lang="en-GB" b="1" dirty="0" smtClean="0">
                <a:solidFill>
                  <a:srgbClr val="007AA5"/>
                </a:solidFill>
              </a:rPr>
              <a:t>Programme</a:t>
            </a:r>
            <a:r>
              <a:rPr lang="en-GB" dirty="0" smtClean="0">
                <a:solidFill>
                  <a:srgbClr val="007AA5"/>
                </a:solidFill>
              </a:rPr>
              <a:t/>
            </a:r>
            <a:br>
              <a:rPr lang="en-GB" dirty="0" smtClean="0">
                <a:solidFill>
                  <a:srgbClr val="007AA5"/>
                </a:solidFill>
              </a:rPr>
            </a:br>
            <a:endParaRPr lang="en-GB" sz="2400" dirty="0">
              <a:solidFill>
                <a:srgbClr val="007AA5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438" y="1249823"/>
            <a:ext cx="11467080" cy="6494002"/>
            <a:chOff x="-64796" y="2490304"/>
            <a:chExt cx="11457086" cy="2562648"/>
          </a:xfrm>
        </p:grpSpPr>
        <p:sp>
          <p:nvSpPr>
            <p:cNvPr id="7" name="Rectangle 6"/>
            <p:cNvSpPr/>
            <p:nvPr/>
          </p:nvSpPr>
          <p:spPr>
            <a:xfrm>
              <a:off x="-64796" y="2490304"/>
              <a:ext cx="11457086" cy="1977361"/>
            </a:xfrm>
            <a:prstGeom prst="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-64796" y="2633752"/>
              <a:ext cx="11457086" cy="2419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0000" tIns="333248" rIns="360000" bIns="113792" numCol="1" spcCol="1270" anchor="t" anchorCtr="0">
              <a:noAutofit/>
            </a:bodyPr>
            <a:lstStyle/>
            <a:p>
              <a:pPr marL="457200" lvl="2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500" dirty="0">
                <a:latin typeface="Calibri" panose="020F0502020204030204" pitchFamily="34" charset="0"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253" y="935048"/>
            <a:ext cx="8019960" cy="723253"/>
            <a:chOff x="572854" y="2031598"/>
            <a:chExt cx="8019960" cy="47232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572854" y="2031598"/>
              <a:ext cx="8019960" cy="472320"/>
            </a:xfrm>
            <a:prstGeom prst="roundRect">
              <a:avLst/>
            </a:prstGeom>
            <a:solidFill>
              <a:srgbClr val="002060"/>
            </a:solidFill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572854" y="2160499"/>
              <a:ext cx="7973846" cy="199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135" tIns="0" rIns="303135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>
                  <a:solidFill>
                    <a:schemeClr val="bg1"/>
                  </a:solidFill>
                </a:rPr>
                <a:t>Indicative benefits</a:t>
              </a:r>
              <a:endParaRPr lang="en-GB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1972" y="1590050"/>
            <a:ext cx="1113254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1734634">
              <a:buFont typeface="Wingdings" panose="05000000000000000000" pitchFamily="2" charset="2"/>
              <a:buChar char="ü"/>
              <a:defRPr/>
            </a:pPr>
            <a:endParaRPr lang="en-GB" sz="1600" kern="0" dirty="0" smtClean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GB" sz="1600" kern="0" dirty="0">
                <a:solidFill>
                  <a:prstClr val="black"/>
                </a:solidFill>
              </a:rPr>
              <a:t>The benefits will be defined through the Business Case </a:t>
            </a:r>
            <a:r>
              <a:rPr lang="en-GB" sz="1600" kern="0" dirty="0" smtClean="0">
                <a:solidFill>
                  <a:prstClr val="black"/>
                </a:solidFill>
              </a:rPr>
              <a:t>which are outlined </a:t>
            </a:r>
            <a:r>
              <a:rPr lang="en-GB" sz="1600" kern="0" dirty="0">
                <a:solidFill>
                  <a:prstClr val="black"/>
                </a:solidFill>
              </a:rPr>
              <a:t>as</a:t>
            </a:r>
            <a:r>
              <a:rPr lang="en-GB" sz="1600" kern="0" dirty="0" smtClean="0">
                <a:solidFill>
                  <a:prstClr val="black"/>
                </a:solidFill>
              </a:rPr>
              <a:t>:</a:t>
            </a:r>
          </a:p>
          <a:p>
            <a:pPr lvl="1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Reduced revenue spend on </a:t>
            </a:r>
            <a:r>
              <a:rPr lang="en-GB" sz="1600" kern="0" dirty="0" smtClean="0">
                <a:solidFill>
                  <a:prstClr val="black"/>
                </a:solidFill>
              </a:rPr>
              <a:t>excess estate </a:t>
            </a:r>
            <a:r>
              <a:rPr lang="en-GB" sz="1600" kern="0" dirty="0">
                <a:solidFill>
                  <a:prstClr val="black"/>
                </a:solidFill>
              </a:rPr>
              <a:t>by £5m </a:t>
            </a:r>
            <a:r>
              <a:rPr lang="en-GB" sz="1600" kern="0" dirty="0" smtClean="0">
                <a:solidFill>
                  <a:prstClr val="black"/>
                </a:solidFill>
              </a:rPr>
              <a:t>pa (</a:t>
            </a:r>
            <a:r>
              <a:rPr lang="en-GB" sz="1600" dirty="0"/>
              <a:t>e</a:t>
            </a:r>
            <a:r>
              <a:rPr lang="en-GB" sz="1600" dirty="0" smtClean="0"/>
              <a:t>quates </a:t>
            </a:r>
            <a:r>
              <a:rPr lang="en-GB" sz="1600" dirty="0"/>
              <a:t>to 102 Police </a:t>
            </a:r>
            <a:r>
              <a:rPr lang="en-GB" sz="1600" dirty="0" smtClean="0"/>
              <a:t>Officers or 168 </a:t>
            </a:r>
            <a:r>
              <a:rPr lang="en-GB" sz="1600" dirty="0"/>
              <a:t>PCSO’s</a:t>
            </a:r>
            <a:r>
              <a:rPr lang="en-GB" sz="1600" dirty="0" smtClean="0"/>
              <a:t>)</a:t>
            </a:r>
          </a:p>
          <a:p>
            <a:pPr lvl="1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One-off revenue saving of c £20m through the removal of back-log maintenance </a:t>
            </a:r>
            <a:r>
              <a:rPr lang="en-GB" sz="1600" kern="0" dirty="0" smtClean="0">
                <a:solidFill>
                  <a:prstClr val="black"/>
                </a:solidFill>
              </a:rPr>
              <a:t>liability</a:t>
            </a:r>
            <a:endParaRPr lang="en-GB" sz="1600" dirty="0" smtClean="0"/>
          </a:p>
          <a:p>
            <a:pPr lvl="1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Reduction in overall  Carbon footprint (energy consumption</a:t>
            </a:r>
            <a:r>
              <a:rPr lang="en-GB" sz="1600" kern="0" dirty="0" smtClean="0">
                <a:solidFill>
                  <a:prstClr val="black"/>
                </a:solidFill>
              </a:rPr>
              <a:t>)</a:t>
            </a:r>
          </a:p>
          <a:p>
            <a:pPr lvl="1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Capital receipts through the sale of freehold </a:t>
            </a:r>
            <a:r>
              <a:rPr lang="en-GB" sz="1600" kern="0" dirty="0" smtClean="0">
                <a:solidFill>
                  <a:prstClr val="black"/>
                </a:solidFill>
              </a:rPr>
              <a:t>properties</a:t>
            </a:r>
          </a:p>
          <a:p>
            <a:pPr lvl="1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Increased employee satisfaction through alignment with the People </a:t>
            </a:r>
            <a:r>
              <a:rPr lang="en-GB" sz="1600" kern="0" dirty="0" smtClean="0">
                <a:solidFill>
                  <a:prstClr val="black"/>
                </a:solidFill>
              </a:rPr>
              <a:t>Deal</a:t>
            </a:r>
          </a:p>
          <a:p>
            <a:pPr lvl="1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Increased integration with partners through co-location </a:t>
            </a:r>
            <a:r>
              <a:rPr lang="en-GB" sz="1600" kern="0" dirty="0" smtClean="0">
                <a:solidFill>
                  <a:prstClr val="black"/>
                </a:solidFill>
              </a:rPr>
              <a:t>opportunities</a:t>
            </a:r>
          </a:p>
          <a:p>
            <a:pPr lvl="1">
              <a:defRPr/>
            </a:pPr>
            <a:endParaRPr lang="en-GB" sz="1600" kern="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GB" sz="1600" kern="0" dirty="0">
                <a:solidFill>
                  <a:prstClr val="black"/>
                </a:solidFill>
              </a:rPr>
              <a:t>Increased business efficiencies through the introduction of NWoW technology, agility principles and guidelines</a:t>
            </a:r>
          </a:p>
          <a:p>
            <a:endParaRPr lang="en-GB" sz="15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438" y="4133192"/>
            <a:ext cx="11467080" cy="319545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60000" tIns="333248" rIns="360000" bIns="113792" numCol="1" spcCol="1270" anchor="t" anchorCtr="0">
            <a:noAutofit/>
          </a:bodyPr>
          <a:lstStyle/>
          <a:p>
            <a:pPr marL="457200" lvl="2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500" dirty="0">
              <a:latin typeface="Calibri" panose="020F0502020204030204" pitchFamily="34" charset="0"/>
            </a:endParaRPr>
          </a:p>
          <a:p>
            <a:pPr marL="171450" marR="0" lvl="1" indent="-17145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GB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9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149" y="133721"/>
            <a:ext cx="10977033" cy="1092785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</a:t>
            </a:r>
            <a:r>
              <a:rPr lang="en-GB" b="1" dirty="0" smtClean="0">
                <a:solidFill>
                  <a:srgbClr val="007AA5"/>
                </a:solidFill>
              </a:rPr>
              <a:t>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sz="2400" dirty="0" smtClean="0">
                <a:solidFill>
                  <a:srgbClr val="007AA5"/>
                </a:solidFill>
              </a:rPr>
              <a:t>Target operating model</a:t>
            </a:r>
            <a:r>
              <a:rPr lang="en-GB" dirty="0" smtClean="0">
                <a:solidFill>
                  <a:srgbClr val="007AA5"/>
                </a:solidFill>
              </a:rPr>
              <a:t/>
            </a:r>
            <a:br>
              <a:rPr lang="en-GB" dirty="0" smtClean="0">
                <a:solidFill>
                  <a:srgbClr val="007AA5"/>
                </a:solidFill>
              </a:rPr>
            </a:br>
            <a:endParaRPr lang="en-GB" sz="2000" dirty="0">
              <a:solidFill>
                <a:srgbClr val="007AA5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68017" y="1598530"/>
            <a:ext cx="5462032" cy="65382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Reduction in estates footprint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by c.20% (to c138,000 m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from c173,000 m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)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through the rationalisation of the current estates portfolio (inc. property disposals)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8870" y="2324557"/>
            <a:ext cx="5926191" cy="42816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Poor standards of accommodation with £20m backlog maintenance outstanding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68017" y="2355826"/>
            <a:ext cx="5462032" cy="3968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Rationalised Estate brought up to NWoW standards, eradicating the backlog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897" y="2868560"/>
            <a:ext cx="5917164" cy="70241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Varying standards of office space and shared spaces throughout the estate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68017" y="2859068"/>
            <a:ext cx="5462032" cy="7558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Generic office space ratio more in line with industry standards to 8:10,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NWoW standards for office, storage, welfare and shared spaces (inc. lockers)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7895" y="3723506"/>
            <a:ext cx="5917165" cy="55117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Varying  NWoW standards of agility and technology force wide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68017" y="3723506"/>
            <a:ext cx="5462032" cy="5511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Consistent NWoW technologies and working practices force wide enabling and supporting an agile workforce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7896" y="4374146"/>
            <a:ext cx="5917164" cy="58828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Neighbourhood resources located predominantly within WMP estate. In many cases small m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requirement in large otherwise empty buildings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8017" y="4373731"/>
            <a:ext cx="5462032" cy="5882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Co-location of c50% Neighbourhood resources into partner owned buildings supporting greater partnership working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8871" y="5589710"/>
            <a:ext cx="5926189" cy="36341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Force Response comprising of 10 hubs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68017" y="5613968"/>
            <a:ext cx="5462032" cy="33915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New Force Response model comprising of 6 hubs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8871" y="6031664"/>
            <a:ext cx="5926189" cy="70463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Custody block model comprising of 6 blocks and 2 resilience sites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68017" y="6063484"/>
            <a:ext cx="5462032" cy="67281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New custody block model comprising of 4 blocks which includes 1 new block on the East incorporating TACT and 2 resilience sites</a:t>
            </a:r>
          </a:p>
        </p:txBody>
      </p:sp>
      <p:sp>
        <p:nvSpPr>
          <p:cNvPr id="33" name="Pentagon 32"/>
          <p:cNvSpPr/>
          <p:nvPr/>
        </p:nvSpPr>
        <p:spPr>
          <a:xfrm>
            <a:off x="297896" y="1113847"/>
            <a:ext cx="6502954" cy="381216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29314" y="1113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Current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7896" y="1607607"/>
            <a:ext cx="5917166" cy="65220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WMP total estates footprint ~c173,000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 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within the WMP Property Portfolio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7" name="Pentagon 36"/>
          <p:cNvSpPr/>
          <p:nvPr/>
        </p:nvSpPr>
        <p:spPr>
          <a:xfrm rot="10800000">
            <a:off x="6215060" y="1113846"/>
            <a:ext cx="5614989" cy="391323"/>
          </a:xfrm>
          <a:prstGeom prst="homePlat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187" y="113583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Target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7897" y="5036202"/>
            <a:ext cx="5926189" cy="46924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 smtClean="0">
                <a:solidFill>
                  <a:prstClr val="black"/>
                </a:solidFill>
              </a:rPr>
              <a:t>Public Contact Offices comprising of 10 locations force wide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68017" y="5050528"/>
            <a:ext cx="5462032" cy="4549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Public Contact Office model comprising of 10 locations force wide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(re-provisioned where required)</a:t>
            </a:r>
          </a:p>
        </p:txBody>
      </p:sp>
    </p:spTree>
    <p:extLst>
      <p:ext uri="{BB962C8B-B14F-4D97-AF65-F5344CB8AC3E}">
        <p14:creationId xmlns:p14="http://schemas.microsoft.com/office/powerpoint/2010/main" val="6761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149" y="133721"/>
            <a:ext cx="10977033" cy="1092785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</a:t>
            </a:r>
            <a:r>
              <a:rPr lang="en-GB" b="1" dirty="0" smtClean="0">
                <a:solidFill>
                  <a:srgbClr val="007AA5"/>
                </a:solidFill>
              </a:rPr>
              <a:t>Programme</a:t>
            </a:r>
            <a:br>
              <a:rPr lang="en-GB" b="1" dirty="0" smtClean="0">
                <a:solidFill>
                  <a:srgbClr val="007AA5"/>
                </a:solidFill>
              </a:rPr>
            </a:br>
            <a:r>
              <a:rPr lang="en-GB" sz="2400" dirty="0" smtClean="0">
                <a:solidFill>
                  <a:srgbClr val="007AA5"/>
                </a:solidFill>
              </a:rPr>
              <a:t>Target operating model</a:t>
            </a:r>
            <a:r>
              <a:rPr lang="en-GB" dirty="0" smtClean="0">
                <a:solidFill>
                  <a:srgbClr val="007AA5"/>
                </a:solidFill>
              </a:rPr>
              <a:t/>
            </a:r>
            <a:br>
              <a:rPr lang="en-GB" dirty="0" smtClean="0">
                <a:solidFill>
                  <a:srgbClr val="007AA5"/>
                </a:solidFill>
              </a:rPr>
            </a:br>
            <a:endParaRPr lang="en-GB" sz="2000" dirty="0">
              <a:solidFill>
                <a:srgbClr val="007AA5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68016" y="1541378"/>
            <a:ext cx="5447745" cy="65382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A new ECS with greater capacity and capability on WMP owned estate tested and proven to be operational in advance of 2022 Commonwealth Games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8870" y="2267405"/>
            <a:ext cx="5926191" cy="60580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 font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L&amp;D provision predominantly centrally based in poor accommodation with limited force wide service delivery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68017" y="2298674"/>
            <a:ext cx="5447744" cy="57453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 defTabSz="1734634">
              <a:defRPr/>
            </a:pPr>
            <a:r>
              <a:rPr lang="en-GB" sz="1200" kern="0" dirty="0">
                <a:solidFill>
                  <a:srgbClr val="000000"/>
                </a:solidFill>
              </a:rPr>
              <a:t>An estate that satisfies the agreed Operational Learning Review which may incorporate fit for purpose learning environments within multi-functional rooms across the estate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896" y="2937960"/>
            <a:ext cx="5917164" cy="76474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 font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Centrally based PPU service delivery from a poorly laid out shared building with limited capacity for growth or storage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68017" y="2973366"/>
            <a:ext cx="5447744" cy="7558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Provision of a fit for purpose working environment for sensitive investigations that will enable officers to provide professional support to vulnerable victims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7895" y="3820931"/>
            <a:ext cx="5917165" cy="55117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 font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Forensics currently located at various sites with a poorly laid out main site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68017" y="3875904"/>
            <a:ext cx="5447744" cy="5511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>
              <a:defRPr/>
            </a:pPr>
            <a:r>
              <a:rPr lang="en-GB" sz="1200" kern="0" dirty="0">
                <a:solidFill>
                  <a:srgbClr val="000000"/>
                </a:solidFill>
              </a:rPr>
              <a:t>Main site will be redeveloped; creating a forensics hub and enabling the function to vacate other sites</a:t>
            </a:r>
            <a:endParaRPr lang="en-GB" sz="1200" kern="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6920" y="4526929"/>
            <a:ext cx="5917164" cy="58828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 font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Ineffective and disparate detained property and records management processes, that impact on operational service delivery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8017" y="4573754"/>
            <a:ext cx="5447744" cy="5882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>
              <a:defRPr/>
            </a:pPr>
            <a:r>
              <a:rPr lang="en-GB" sz="1200" kern="0" dirty="0">
                <a:solidFill>
                  <a:srgbClr val="000000"/>
                </a:solidFill>
              </a:rPr>
              <a:t>Create a Logistics Hub for key services, including Fleet, IT&amp;D storage, Facilities, centrally based detained property and records management </a:t>
            </a:r>
            <a:endParaRPr lang="en-GB" sz="1200" kern="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6920" y="6082261"/>
            <a:ext cx="5926189" cy="67008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 fontAlgn="ctr">
              <a:defRPr/>
            </a:pPr>
            <a:r>
              <a:rPr lang="en-GB" sz="1200" kern="0" dirty="0"/>
              <a:t>ROCU currently housed in temporary accommodation and/or compromised covert locations, need a long term fit for purpose solution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68017" y="6086474"/>
            <a:ext cx="5447744" cy="66587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>
              <a:defRPr/>
            </a:pPr>
            <a:r>
              <a:rPr lang="en-GB" sz="1200" kern="0" dirty="0"/>
              <a:t>ROCU to exit current locations and co-locate functions that naturally align with </a:t>
            </a:r>
            <a:r>
              <a:rPr lang="en-GB" sz="1200" kern="0" dirty="0" smtClean="0"/>
              <a:t>ROCU (i.e. CCU). Covert </a:t>
            </a:r>
            <a:r>
              <a:rPr lang="en-GB" sz="1200" kern="0" dirty="0"/>
              <a:t>elements to be accommodated in leasehold property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7895" y="5270041"/>
            <a:ext cx="5926189" cy="70463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 font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Operations are currently located at a number of sites impacting on operational tasking and resilience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68017" y="5270040"/>
            <a:ext cx="5447744" cy="70463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>
              <a:defRPr/>
            </a:pPr>
            <a:r>
              <a:rPr lang="en-GB" sz="1200" kern="0" dirty="0">
                <a:solidFill>
                  <a:srgbClr val="000000"/>
                </a:solidFill>
              </a:rPr>
              <a:t>Operations’ </a:t>
            </a:r>
            <a:r>
              <a:rPr lang="en-GB" sz="1200" kern="0" dirty="0" smtClean="0">
                <a:solidFill>
                  <a:srgbClr val="000000"/>
                </a:solidFill>
              </a:rPr>
              <a:t>functions </a:t>
            </a:r>
            <a:r>
              <a:rPr lang="en-GB" sz="1200" kern="0" dirty="0">
                <a:solidFill>
                  <a:srgbClr val="000000"/>
                </a:solidFill>
              </a:rPr>
              <a:t>to be centralised </a:t>
            </a:r>
            <a:endParaRPr lang="en-GB" sz="1200" kern="0" dirty="0">
              <a:solidFill>
                <a:prstClr val="black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297896" y="1107835"/>
            <a:ext cx="6502954" cy="358651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29314" y="1085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Current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7896" y="1550455"/>
            <a:ext cx="5917166" cy="65220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</a:ln>
          <a:effectLst/>
        </p:spPr>
        <p:txBody>
          <a:bodyPr lIns="128016" tIns="64008" rIns="128016" bIns="64008" rtlCol="0" anchor="ctr"/>
          <a:lstStyle/>
          <a:p>
            <a:pPr lvl="0" algn="ctr" fontAlgn="ctr">
              <a:defRPr/>
            </a:pPr>
            <a:r>
              <a:rPr lang="en-GB" sz="1200" kern="0" dirty="0">
                <a:solidFill>
                  <a:prstClr val="black"/>
                </a:solidFill>
              </a:rPr>
              <a:t>Current ECS limitations in its capacity and capability to support planned and unplanned large events</a:t>
            </a:r>
          </a:p>
        </p:txBody>
      </p:sp>
      <p:sp>
        <p:nvSpPr>
          <p:cNvPr id="37" name="Pentagon 36"/>
          <p:cNvSpPr/>
          <p:nvPr/>
        </p:nvSpPr>
        <p:spPr>
          <a:xfrm rot="10800000">
            <a:off x="6215061" y="1107836"/>
            <a:ext cx="5600701" cy="368758"/>
          </a:xfrm>
          <a:prstGeom prst="homePlat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187" y="109715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Target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438" y="362427"/>
            <a:ext cx="8232775" cy="796200"/>
          </a:xfrm>
        </p:spPr>
        <p:txBody>
          <a:bodyPr/>
          <a:lstStyle/>
          <a:p>
            <a:r>
              <a:rPr lang="en-GB" b="1" dirty="0">
                <a:solidFill>
                  <a:srgbClr val="007AA5"/>
                </a:solidFill>
              </a:rPr>
              <a:t>Estates Programme</a:t>
            </a:r>
            <a:br>
              <a:rPr lang="en-GB" b="1" dirty="0">
                <a:solidFill>
                  <a:srgbClr val="007AA5"/>
                </a:solidFill>
              </a:rPr>
            </a:br>
            <a:r>
              <a:rPr lang="en-GB" sz="2400" dirty="0" smtClean="0">
                <a:solidFill>
                  <a:srgbClr val="007AA5"/>
                </a:solidFill>
              </a:rPr>
              <a:t>Hot Topics</a:t>
            </a:r>
            <a:endParaRPr lang="en-GB" sz="2400" dirty="0">
              <a:solidFill>
                <a:srgbClr val="007AA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438" y="4133192"/>
            <a:ext cx="11467080" cy="319545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60000" tIns="333248" rIns="360000" bIns="113792" numCol="1" spcCol="1270" anchor="t" anchorCtr="0">
            <a:noAutofit/>
          </a:bodyPr>
          <a:lstStyle/>
          <a:p>
            <a:pPr marL="457200" lvl="2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endParaRPr lang="en-GB" sz="1500" kern="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5" descr="C:\Users\Lee\Desktop\building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10" y="3000113"/>
            <a:ext cx="1199736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34191808"/>
              </p:ext>
            </p:extLst>
          </p:nvPr>
        </p:nvGraphicFramePr>
        <p:xfrm>
          <a:off x="1595107" y="892919"/>
          <a:ext cx="8955742" cy="541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57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ccenture template">
  <a:themeElements>
    <a:clrScheme name="West Midlands Police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0068AD"/>
      </a:accent1>
      <a:accent2>
        <a:srgbClr val="88DD00"/>
      </a:accent2>
      <a:accent3>
        <a:srgbClr val="FF9900"/>
      </a:accent3>
      <a:accent4>
        <a:srgbClr val="FF0000"/>
      </a:accent4>
      <a:accent5>
        <a:srgbClr val="0068AD"/>
      </a:accent5>
      <a:accent6>
        <a:srgbClr val="88DD00"/>
      </a:accent6>
      <a:hlink>
        <a:srgbClr val="666666"/>
      </a:hlink>
      <a:folHlink>
        <a:srgbClr val="778888"/>
      </a:folHlink>
    </a:clrScheme>
    <a:fontScheme name="Custom 4">
      <a:majorFont>
        <a:latin typeface="Signika"/>
        <a:ea typeface=""/>
        <a:cs typeface=""/>
      </a:majorFont>
      <a:minorFont>
        <a:latin typeface="Sign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Accenture template">
  <a:themeElements>
    <a:clrScheme name="West Midlands Police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0068AD"/>
      </a:accent1>
      <a:accent2>
        <a:srgbClr val="88DD00"/>
      </a:accent2>
      <a:accent3>
        <a:srgbClr val="FF9900"/>
      </a:accent3>
      <a:accent4>
        <a:srgbClr val="FF0000"/>
      </a:accent4>
      <a:accent5>
        <a:srgbClr val="0068AD"/>
      </a:accent5>
      <a:accent6>
        <a:srgbClr val="88DD00"/>
      </a:accent6>
      <a:hlink>
        <a:srgbClr val="666666"/>
      </a:hlink>
      <a:folHlink>
        <a:srgbClr val="778888"/>
      </a:folHlink>
    </a:clrScheme>
    <a:fontScheme name="Custom 4">
      <a:majorFont>
        <a:latin typeface="Signika"/>
        <a:ea typeface=""/>
        <a:cs typeface=""/>
      </a:majorFont>
      <a:minorFont>
        <a:latin typeface="Sign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Accenture template">
  <a:themeElements>
    <a:clrScheme name="West Midlands Police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0068AD"/>
      </a:accent1>
      <a:accent2>
        <a:srgbClr val="88DD00"/>
      </a:accent2>
      <a:accent3>
        <a:srgbClr val="FF9900"/>
      </a:accent3>
      <a:accent4>
        <a:srgbClr val="FF0000"/>
      </a:accent4>
      <a:accent5>
        <a:srgbClr val="0068AD"/>
      </a:accent5>
      <a:accent6>
        <a:srgbClr val="88DD00"/>
      </a:accent6>
      <a:hlink>
        <a:srgbClr val="666666"/>
      </a:hlink>
      <a:folHlink>
        <a:srgbClr val="778888"/>
      </a:folHlink>
    </a:clrScheme>
    <a:fontScheme name="Custom 4">
      <a:majorFont>
        <a:latin typeface="Signika"/>
        <a:ea typeface=""/>
        <a:cs typeface=""/>
      </a:majorFont>
      <a:minorFont>
        <a:latin typeface="Sign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9B2D7332376CDA40911B9432AADE569900756AA843FDA8A940ABEBF84D1E24B6D1" ma:contentTypeVersion="2" ma:contentTypeDescription="Create a Word Document" ma:contentTypeScope="" ma:versionID="513d391213c94bdf28b4660ac47ac42d">
  <xsd:schema xmlns:xsd="http://www.w3.org/2001/XMLSchema" xmlns:xs="http://www.w3.org/2001/XMLSchema" xmlns:p="http://schemas.microsoft.com/office/2006/metadata/properties" xmlns:ns2="5266e339-39c2-409b-b9ee-bf1c659db9b0" targetNamespace="http://schemas.microsoft.com/office/2006/metadata/properties" ma:root="true" ma:fieldsID="32f7ba4f13dd999734b33837778fb4a9" ns2:_="">
    <xsd:import namespace="5266e339-39c2-409b-b9ee-bf1c659db9b0"/>
    <xsd:element name="properties">
      <xsd:complexType>
        <xsd:sequence>
          <xsd:element name="documentManagement">
            <xsd:complexType>
              <xsd:all>
                <xsd:element ref="ns2:wmpRelevantDate" minOccurs="0"/>
                <xsd:element ref="ns2:wmpDocumentOwner" minOccurs="0"/>
                <xsd:element ref="ns2:wmpDocumentType" minOccurs="0"/>
                <xsd:element ref="ns2:wmpAppealstoThePCC" minOccurs="0"/>
                <xsd:element ref="ns2:wmpBusinessPlanning" minOccurs="0"/>
                <xsd:element ref="ns2:wmpCaseWork" minOccurs="0"/>
                <xsd:element ref="ns2:wmpCommunications" minOccurs="0"/>
                <xsd:element ref="ns2:wmpFinance" minOccurs="0"/>
                <xsd:element ref="ns2:wmpForceDepartment" minOccurs="0"/>
                <xsd:element ref="ns2:wmpForceLPU" minOccurs="0"/>
                <xsd:element ref="ns2:wmpGeneralTags" minOccurs="0"/>
                <xsd:element ref="ns2:wmpHumanResources" minOccurs="0"/>
                <xsd:element ref="ns2:wmpKeywords" minOccurs="0"/>
                <xsd:element ref="ns2:wmpLocalPartners" minOccurs="0"/>
                <xsd:element ref="ns2:wmpNationalBodies" minOccurs="0"/>
                <xsd:element ref="ns2:wmpOfficeManagement" minOccurs="0"/>
                <xsd:element ref="ns2:wmpPCCDecision" minOccurs="0"/>
                <xsd:element ref="ns2:wmpPublicMeetings" minOccurs="0"/>
                <xsd:element ref="ns2:wmpTransi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6e339-39c2-409b-b9ee-bf1c659db9b0" elementFormDefault="qualified">
    <xsd:import namespace="http://schemas.microsoft.com/office/2006/documentManagement/types"/>
    <xsd:import namespace="http://schemas.microsoft.com/office/infopath/2007/PartnerControls"/>
    <xsd:element name="wmpRelevantDate" ma:index="8" nillable="true" ma:displayName="Relevant Date" ma:description="" ma:format="DateOnly" ma:internalName="wmpRelevantDate">
      <xsd:simpleType>
        <xsd:restriction base="dms:DateTime"/>
      </xsd:simpleType>
    </xsd:element>
    <xsd:element name="wmpDocumentOwner" ma:index="9" nillable="true" ma:displayName="Document Owner" ma:list="UserInfo" ma:internalName="wmpDocument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mpDocumentType" ma:index="10" nillable="true" ma:displayName="Document Type" ma:default="" ma:internalName="wmpDocumentType" ma:readOnly="false">
      <xsd:simpleType>
        <xsd:restriction base="dms:Choice">
          <xsd:enumeration value="Agenda"/>
          <xsd:enumeration value="Briefing"/>
          <xsd:enumeration value="Commissioning brief"/>
          <xsd:enumeration value="Correspondence"/>
          <xsd:enumeration value="Database"/>
          <xsd:enumeration value="Form"/>
          <xsd:enumeration value="Image"/>
          <xsd:enumeration value="Manual"/>
          <xsd:enumeration value="Minutes"/>
          <xsd:enumeration value="Notes"/>
          <xsd:enumeration value="Policy/Procedure"/>
          <xsd:enumeration value="Presentation"/>
          <xsd:enumeration value="Project initiation"/>
          <xsd:enumeration value="Publication"/>
          <xsd:enumeration value="Report"/>
          <xsd:enumeration value="Spreadsheet"/>
          <xsd:enumeration value="Telephone Note"/>
          <xsd:enumeration value="Other"/>
        </xsd:restriction>
      </xsd:simpleType>
    </xsd:element>
    <xsd:element name="wmpAppealstoThePCC" ma:index="11" nillable="true" ma:displayName="Appeals to The PCC" ma:default="" ma:internalName="wmpAppealstoThePCC" ma:readOnly="false">
      <xsd:simpleType>
        <xsd:restriction base="dms:Choice">
          <xsd:enumeration value="Business interest"/>
          <xsd:enumeration value="Dismissal"/>
          <xsd:enumeration value="Misconduct hearings"/>
          <xsd:enumeration value="Police appeal tribunals"/>
          <xsd:enumeration value="Other"/>
        </xsd:restriction>
      </xsd:simpleType>
    </xsd:element>
    <xsd:element name="wmpBusinessPlanning" ma:index="12" nillable="true" ma:displayName="Business Planning" ma:default="" ma:internalName="wmpBusinessPlanning" ma:readOnly="false">
      <xsd:simpleType>
        <xsd:restriction base="dms:Choice">
          <xsd:enumeration value="Annual reports"/>
          <xsd:enumeration value="Business continuity"/>
          <xsd:enumeration value="Delivery plan"/>
          <xsd:enumeration value="Police and crime plan"/>
          <xsd:enumeration value="Risk Management"/>
          <xsd:enumeration value="Strategy"/>
          <xsd:enumeration value="Other"/>
        </xsd:restriction>
      </xsd:simpleType>
    </xsd:element>
    <xsd:element name="wmpCaseWork" ma:index="13" nillable="true" ma:displayName="Case Work" ma:default="" ma:internalName="wmpCaseWork" ma:readOnly="false">
      <xsd:simpleType>
        <xsd:restriction base="dms:Choice">
          <xsd:enumeration value="Complaint"/>
          <xsd:enumeration value="Freedom of information"/>
          <xsd:enumeration value="Other"/>
        </xsd:restriction>
      </xsd:simpleType>
    </xsd:element>
    <xsd:element name="wmpCommunications" ma:index="14" nillable="true" ma:displayName="Communications" ma:default="" ma:internalName="wmpCommunications" ma:readOnly="false">
      <xsd:simpleType>
        <xsd:restriction base="dms:Choice">
          <xsd:enumeration value="Branding"/>
          <xsd:enumeration value="Internet /Intranet"/>
          <xsd:enumeration value="Media"/>
          <xsd:enumeration value="Photography"/>
          <xsd:enumeration value="Public Relations"/>
          <xsd:enumeration value="Other"/>
        </xsd:restriction>
      </xsd:simpleType>
    </xsd:element>
    <xsd:element name="wmpFinance" ma:index="15" nillable="true" ma:displayName="Finance" ma:default="" ma:internalName="wmpFinance" ma:readOnly="false">
      <xsd:simpleType>
        <xsd:restriction base="dms:Choice">
          <xsd:enumeration value="Budget"/>
          <xsd:enumeration value="Commissioning"/>
          <xsd:enumeration value="Community Initiative Fund"/>
          <xsd:enumeration value="Contracts and Procurement"/>
          <xsd:enumeration value="Expenses"/>
          <xsd:enumeration value="Grants and funding"/>
          <xsd:enumeration value="Pensions"/>
          <xsd:enumeration value="Precept"/>
          <xsd:enumeration value="Treasury Management"/>
          <xsd:enumeration value="Other"/>
        </xsd:restriction>
      </xsd:simpleType>
    </xsd:element>
    <xsd:element name="wmpForceDepartment" ma:index="16" nillable="true" ma:displayName="Force Department" ma:default="" ma:internalName="wmpForceDepartment" ma:readOnly="false">
      <xsd:simpleType>
        <xsd:restriction base="dms:Choice">
          <xsd:enumeration value="CMPG"/>
          <xsd:enumeration value="Command Team"/>
          <xsd:enumeration value="Community Justice and Custody"/>
          <xsd:enumeration value="Corporate Communications"/>
          <xsd:enumeration value="Corporate services"/>
          <xsd:enumeration value="EDHR"/>
          <xsd:enumeration value="Finance"/>
          <xsd:enumeration value="Fleet services"/>
          <xsd:enumeration value="Force CATO"/>
          <xsd:enumeration value="Force CID"/>
          <xsd:enumeration value="Force Wide"/>
          <xsd:enumeration value="Human resources"/>
          <xsd:enumeration value="Information services"/>
          <xsd:enumeration value="Intelligence"/>
          <xsd:enumeration value="Learning and development"/>
          <xsd:enumeration value="Legal services"/>
          <xsd:enumeration value="Local policing"/>
          <xsd:enumeration value="Operations"/>
          <xsd:enumeration value="Organisation and service development"/>
          <xsd:enumeration value="Professional standards"/>
          <xsd:enumeration value="Property services"/>
          <xsd:enumeration value="Public protection"/>
          <xsd:enumeration value="WM CTU"/>
          <xsd:enumeration value="Other"/>
        </xsd:restriction>
      </xsd:simpleType>
    </xsd:element>
    <xsd:element name="wmpForceLPU" ma:index="17" nillable="true" ma:displayName="Force LPU" ma:default="" ma:internalName="wmpForceLPU" ma:readOnly="false">
      <xsd:simpleType>
        <xsd:restriction base="dms:Choice">
          <xsd:enumeration value="Birmingham"/>
          <xsd:enumeration value="Birmingham East"/>
          <xsd:enumeration value="Birmingham North"/>
          <xsd:enumeration value="Birmingham South"/>
          <xsd:enumeration value="Birmingham West and Central"/>
          <xsd:enumeration value="Coventry"/>
          <xsd:enumeration value="Dudley"/>
          <xsd:enumeration value="Sandwell"/>
          <xsd:enumeration value="Solihull"/>
          <xsd:enumeration value="Walsall"/>
          <xsd:enumeration value="Wolverhampton"/>
          <xsd:enumeration value="Other"/>
        </xsd:restriction>
      </xsd:simpleType>
    </xsd:element>
    <xsd:element name="wmpGeneralTags" ma:index="18" nillable="true" ma:displayName="General Tags" ma:default="" ma:internalName="wmpGeneralTags" ma:readOnly="false">
      <xsd:simpleType>
        <xsd:restriction base="dms:Choice">
          <xsd:enumeration value="Audit"/>
          <xsd:enumeration value="Boards/Working Groups"/>
          <xsd:enumeration value="Business Improvement"/>
          <xsd:enumeration value="Collaboration"/>
          <xsd:enumeration value="Community Engagement"/>
          <xsd:enumeration value="Consultation"/>
          <xsd:enumeration value="Custody Visiting"/>
          <xsd:enumeration value="EDHR"/>
          <xsd:enumeration value="Legal"/>
          <xsd:enumeration value="Performance"/>
          <xsd:enumeration value="Projects"/>
          <xsd:enumeration value="Regional"/>
          <xsd:enumeration value="Other"/>
        </xsd:restriction>
      </xsd:simpleType>
    </xsd:element>
    <xsd:element name="wmpHumanResources" ma:index="19" nillable="true" ma:displayName="Human Resources" ma:format="Dropdown" ma:internalName="wmpHumanResources" ma:readOnly="false">
      <xsd:simpleType>
        <xsd:restriction base="dms:Choice">
          <xsd:enumeration value="Attendance"/>
          <xsd:enumeration value="Contracts"/>
          <xsd:enumeration value="Establishment"/>
          <xsd:enumeration value="PDR"/>
          <xsd:enumeration value="Personal Files"/>
          <xsd:enumeration value="Recruitment"/>
          <xsd:enumeration value="Training and development"/>
          <xsd:enumeration value="Other"/>
        </xsd:restriction>
      </xsd:simpleType>
    </xsd:element>
    <xsd:element name="wmpKeywords" ma:index="20" nillable="true" ma:displayName="Keywords" ma:internalName="wmpKeywords" ma:readOnly="false">
      <xsd:simpleType>
        <xsd:restriction base="dms:Text"/>
      </xsd:simpleType>
    </xsd:element>
    <xsd:element name="wmpLocalPartners" ma:index="21" nillable="true" ma:displayName="Local Partners" ma:default="" ma:internalName="wmpLocalPartners" ma:readOnly="false">
      <xsd:simpleType>
        <xsd:restriction base="dms:Choice">
          <xsd:enumeration value="Birmingham City Council"/>
          <xsd:enumeration value="Business Organisation"/>
          <xsd:enumeration value="Community safety partnership"/>
          <xsd:enumeration value="Coventry City Council"/>
          <xsd:enumeration value="Dudley MBC"/>
          <xsd:enumeration value="Heads of Community Safety"/>
          <xsd:enumeration value="Local Criminal Justice Board"/>
          <xsd:enumeration value="Sandwell MBC"/>
          <xsd:enumeration value="Solihull MBC"/>
          <xsd:enumeration value="Staffordshire and West Mids JPAC"/>
          <xsd:enumeration value="Voluntary and Community Organisations"/>
          <xsd:enumeration value="Walsall MBC"/>
          <xsd:enumeration value="West Midlands Joint Committee"/>
          <xsd:enumeration value="Wolverhampton City Council"/>
          <xsd:enumeration value="Other"/>
        </xsd:restriction>
      </xsd:simpleType>
    </xsd:element>
    <xsd:element name="wmpNationalBodies" ma:index="22" nillable="true" ma:displayName="National Bodies" ma:default="" ma:internalName="wmpNationalBodies" ma:readOnly="false">
      <xsd:simpleType>
        <xsd:restriction base="dms:Choice">
          <xsd:enumeration value="British Transport Police"/>
          <xsd:enumeration value="Cabinet Office"/>
          <xsd:enumeration value="College of Policing"/>
          <xsd:enumeration value="Courts Service"/>
          <xsd:enumeration value="Crown Prosecution Service"/>
          <xsd:enumeration value="Dept. for Communities and Local Govt"/>
          <xsd:enumeration value="Dept. of Health/NHS"/>
          <xsd:enumeration value="Equality and Human Rights Commission"/>
          <xsd:enumeration value="Highways Agency"/>
          <xsd:enumeration value="HMIC"/>
          <xsd:enumeration value="HM Treasury"/>
          <xsd:enumeration value="Home Office"/>
          <xsd:enumeration value="IPCC"/>
          <xsd:enumeration value="LGA"/>
          <xsd:enumeration value="Ministry of Justice"/>
          <xsd:enumeration value="National Police Air Service"/>
          <xsd:enumeration value="National Crime Agency"/>
          <xsd:enumeration value="NewCo"/>
          <xsd:enumeration value="PCCs National Body"/>
          <xsd:enumeration value="Probation Service"/>
          <xsd:enumeration value="Other"/>
        </xsd:restriction>
      </xsd:simpleType>
    </xsd:element>
    <xsd:element name="wmpOfficeManagement" ma:index="23" nillable="true" ma:displayName="Office Management" ma:default="" ma:internalName="wmpOfficeManagement" ma:readOnly="false">
      <xsd:simpleType>
        <xsd:restriction base="dms:Choice">
          <xsd:enumeration value="Accommodation"/>
          <xsd:enumeration value="Archive"/>
          <xsd:enumeration value="CEO Office"/>
          <xsd:enumeration value="Conferences"/>
          <xsd:enumeration value="Events"/>
          <xsd:enumeration value="Governance of the Office"/>
          <xsd:enumeration value="Health and Safety"/>
          <xsd:enumeration value="IT"/>
          <xsd:enumeration value="Ordering"/>
          <xsd:enumeration value="PCC Office"/>
          <xsd:enumeration value="Projects"/>
          <xsd:enumeration value="Records Management"/>
          <xsd:enumeration value="Other"/>
        </xsd:restriction>
      </xsd:simpleType>
    </xsd:element>
    <xsd:element name="wmpPCCDecision" ma:index="24" nillable="true" ma:displayName="PCC Decision" ma:default="" ma:internalName="wmpPCCDecision" ma:readOnly="false">
      <xsd:simpleType>
        <xsd:restriction base="dms:Choice">
          <xsd:enumeration value="Delegated"/>
          <xsd:enumeration value="PCC"/>
        </xsd:restriction>
      </xsd:simpleType>
    </xsd:element>
    <xsd:element name="wmpPublicMeetings" ma:index="25" nillable="true" ma:displayName="Public Meetings" ma:default="" ma:internalName="wmpPublicMeetings" ma:readOnly="false">
      <xsd:simpleType>
        <xsd:restriction base="dms:Choice">
          <xsd:enumeration value="Consultation"/>
          <xsd:enumeration value="PCC Decision/s"/>
          <xsd:enumeration value="Police and Crime Panel"/>
          <xsd:enumeration value="Other"/>
        </xsd:restriction>
      </xsd:simpleType>
    </xsd:element>
    <xsd:element name="wmpTransition" ma:index="26" nillable="true" ma:displayName="Transition" ma:default="" ma:internalName="wmpTransition" ma:readOnly="false">
      <xsd:simpleType>
        <xsd:restriction base="dms:Choice">
          <xsd:enumeration value="HO Transition Sponsorship Board"/>
          <xsd:enumeration value="Policing Protocol"/>
          <xsd:enumeration value="Strategic Policing Requirement"/>
          <xsd:enumeration value="Victims"/>
          <xsd:enumeration value="WM Transition Governance Board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mpAppealstoThePCC xmlns="5266e339-39c2-409b-b9ee-bf1c659db9b0" xsi:nil="true"/>
    <wmpFinance xmlns="5266e339-39c2-409b-b9ee-bf1c659db9b0" xsi:nil="true"/>
    <wmpKeywords xmlns="5266e339-39c2-409b-b9ee-bf1c659db9b0" xsi:nil="true"/>
    <wmpOfficeManagement xmlns="5266e339-39c2-409b-b9ee-bf1c659db9b0" xsi:nil="true"/>
    <wmpLocalPartners xmlns="5266e339-39c2-409b-b9ee-bf1c659db9b0" xsi:nil="true"/>
    <wmpNationalBodies xmlns="5266e339-39c2-409b-b9ee-bf1c659db9b0" xsi:nil="true"/>
    <wmpBusinessPlanning xmlns="5266e339-39c2-409b-b9ee-bf1c659db9b0" xsi:nil="true"/>
    <wmpForceLPU xmlns="5266e339-39c2-409b-b9ee-bf1c659db9b0" xsi:nil="true"/>
    <wmpPCCDecision xmlns="5266e339-39c2-409b-b9ee-bf1c659db9b0" xsi:nil="true"/>
    <wmpGeneralTags xmlns="5266e339-39c2-409b-b9ee-bf1c659db9b0" xsi:nil="true"/>
    <wmpRelevantDate xmlns="5266e339-39c2-409b-b9ee-bf1c659db9b0" xsi:nil="true"/>
    <wmpDocumentOwner xmlns="5266e339-39c2-409b-b9ee-bf1c659db9b0">
      <UserInfo>
        <DisplayName/>
        <AccountId xsi:nil="true"/>
        <AccountType/>
      </UserInfo>
    </wmpDocumentOwner>
    <wmpCaseWork xmlns="5266e339-39c2-409b-b9ee-bf1c659db9b0" xsi:nil="true"/>
    <wmpHumanResources xmlns="5266e339-39c2-409b-b9ee-bf1c659db9b0" xsi:nil="true"/>
    <wmpDocumentType xmlns="5266e339-39c2-409b-b9ee-bf1c659db9b0" xsi:nil="true"/>
    <wmpCommunications xmlns="5266e339-39c2-409b-b9ee-bf1c659db9b0" xsi:nil="true"/>
    <wmpPublicMeetings xmlns="5266e339-39c2-409b-b9ee-bf1c659db9b0" xsi:nil="true"/>
    <wmpForceDepartment xmlns="5266e339-39c2-409b-b9ee-bf1c659db9b0" xsi:nil="true"/>
    <wmpTransition xmlns="5266e339-39c2-409b-b9ee-bf1c659db9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8E2A2D-7981-476A-AC63-398775C031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66e339-39c2-409b-b9ee-bf1c659db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82CD2-98F9-4042-893E-A7515032759C}">
  <ds:schemaRefs>
    <ds:schemaRef ds:uri="http://schemas.microsoft.com/office/2006/metadata/properties"/>
    <ds:schemaRef ds:uri="http://schemas.microsoft.com/office/2006/documentManagement/types"/>
    <ds:schemaRef ds:uri="5266e339-39c2-409b-b9ee-bf1c659db9b0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3AD3DB-B102-4084-90CD-D1CF76A2E3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3787</TotalTime>
  <Words>1947</Words>
  <Application>Microsoft Office PowerPoint</Application>
  <PresentationFormat>Widescreen</PresentationFormat>
  <Paragraphs>453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Signika</vt:lpstr>
      <vt:lpstr>Wingdings</vt:lpstr>
      <vt:lpstr>Office Theme</vt:lpstr>
      <vt:lpstr>1_Accenture template</vt:lpstr>
      <vt:lpstr>3_Accenture template</vt:lpstr>
      <vt:lpstr>4_Accenture template</vt:lpstr>
      <vt:lpstr>think-cell Slide</vt:lpstr>
      <vt:lpstr>PowerPoint Presentation</vt:lpstr>
      <vt:lpstr>  Estates Programme </vt:lpstr>
      <vt:lpstr>  Estates Programme </vt:lpstr>
      <vt:lpstr>  Estates Programme </vt:lpstr>
      <vt:lpstr>  Estates Programme </vt:lpstr>
      <vt:lpstr>Estates Programme </vt:lpstr>
      <vt:lpstr>Estates Programme Target operating model </vt:lpstr>
      <vt:lpstr>Estates Programme Target operating model </vt:lpstr>
      <vt:lpstr>Estates Programme Hot Topics</vt:lpstr>
      <vt:lpstr>Estates Programme End state solution - Retain</vt:lpstr>
      <vt:lpstr>Estates Programme End state solution – Sell &amp; re-provision</vt:lpstr>
      <vt:lpstr>Estates Programme Capital receipts &amp; Expenditure</vt:lpstr>
      <vt:lpstr>PowerPoint Presentation</vt:lpstr>
      <vt:lpstr>Estates Programme Geographical Representation  </vt:lpstr>
      <vt:lpstr>Estates Programme Geographical Representation  DY – Partnership opportunities</vt:lpstr>
      <vt:lpstr>Estates Programme Geographical Representation</vt:lpstr>
      <vt:lpstr>Estates Programme Remaining Rationalisation ‘35’</vt:lpstr>
      <vt:lpstr>Estates Programme End State for Public Contact Offices &amp; NPT’s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Estates Strategy  Journey to end state &amp; dependencies</dc:title>
  <dc:creator>Amy Tether</dc:creator>
  <cp:lastModifiedBy>Lucy Naylor</cp:lastModifiedBy>
  <cp:revision>177</cp:revision>
  <dcterms:created xsi:type="dcterms:W3CDTF">2017-08-25T08:04:15Z</dcterms:created>
  <dcterms:modified xsi:type="dcterms:W3CDTF">2020-11-04T17:23:14Z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0x0101009B2D7332376CDA40911B9432AADE569900756AA843FDA8A940ABEBF84D1E24B6D1</vt:lpwstr>
  </property>
</Properties>
</file>