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17"/>
  </p:notesMasterIdLst>
  <p:sldIdLst>
    <p:sldId id="256" r:id="rId6"/>
    <p:sldId id="257" r:id="rId7"/>
    <p:sldId id="25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58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60D93-87D7-47E2-B859-C6ED204D002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FCE2A8-17B6-4B67-81BF-CAC3589454B2}">
      <dgm:prSet phldrT="[Text]" custT="1"/>
      <dgm:spPr/>
      <dgm:t>
        <a:bodyPr/>
        <a:lstStyle/>
        <a:p>
          <a:r>
            <a:rPr lang="en-GB" sz="1400" dirty="0" smtClean="0"/>
            <a:t>Acquisitions </a:t>
          </a:r>
        </a:p>
        <a:p>
          <a:r>
            <a:rPr lang="en-GB" sz="1200" dirty="0" smtClean="0"/>
            <a:t>Freehold &amp; Leasehold</a:t>
          </a:r>
          <a:endParaRPr lang="en-GB" sz="1200" dirty="0"/>
        </a:p>
      </dgm:t>
    </dgm:pt>
    <dgm:pt modelId="{45996745-2E40-4B05-97C8-68D7599E82DB}" type="parTrans" cxnId="{9A0DA2E6-7263-4210-B170-C84F6E0F03B9}">
      <dgm:prSet/>
      <dgm:spPr/>
      <dgm:t>
        <a:bodyPr/>
        <a:lstStyle/>
        <a:p>
          <a:endParaRPr lang="en-GB"/>
        </a:p>
      </dgm:t>
    </dgm:pt>
    <dgm:pt modelId="{B5B25FC5-AA8D-40B9-BAD6-5C1495F31AFE}" type="sibTrans" cxnId="{9A0DA2E6-7263-4210-B170-C84F6E0F03B9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GB"/>
        </a:p>
      </dgm:t>
    </dgm:pt>
    <dgm:pt modelId="{9E41D3D3-DB02-493E-B97C-6777EA98FF03}">
      <dgm:prSet phldrT="[Text]" custT="1"/>
      <dgm:spPr/>
      <dgm:t>
        <a:bodyPr/>
        <a:lstStyle/>
        <a:p>
          <a:r>
            <a:rPr lang="en-GB" sz="1400" dirty="0" smtClean="0"/>
            <a:t>Public Contact Offices</a:t>
          </a:r>
          <a:endParaRPr lang="en-GB" sz="1400" dirty="0"/>
        </a:p>
      </dgm:t>
    </dgm:pt>
    <dgm:pt modelId="{827CB8A4-320A-460D-9012-EF7A21816F8B}" type="parTrans" cxnId="{60FE5ADD-AA55-4A94-A226-77C1BB4BC872}">
      <dgm:prSet/>
      <dgm:spPr/>
      <dgm:t>
        <a:bodyPr/>
        <a:lstStyle/>
        <a:p>
          <a:endParaRPr lang="en-GB"/>
        </a:p>
      </dgm:t>
    </dgm:pt>
    <dgm:pt modelId="{F5A82625-B0EF-4B05-9E09-CE14B20D4EFD}" type="sibTrans" cxnId="{60FE5ADD-AA55-4A94-A226-77C1BB4BC872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GB"/>
        </a:p>
      </dgm:t>
    </dgm:pt>
    <dgm:pt modelId="{7009B5C4-D51D-4520-A534-598CB7637BF0}">
      <dgm:prSet phldrT="[Text]" custT="1"/>
      <dgm:spPr/>
      <dgm:t>
        <a:bodyPr/>
        <a:lstStyle/>
        <a:p>
          <a:r>
            <a:rPr lang="en-GB" sz="1400" dirty="0" smtClean="0"/>
            <a:t>Disposals</a:t>
          </a:r>
          <a:endParaRPr lang="en-GB" sz="1400" dirty="0"/>
        </a:p>
      </dgm:t>
    </dgm:pt>
    <dgm:pt modelId="{68FE0CEE-BCAE-4354-B474-BF2C6A75FA09}" type="parTrans" cxnId="{75F95186-C6CE-4D64-B65F-349A05EF8B11}">
      <dgm:prSet/>
      <dgm:spPr/>
      <dgm:t>
        <a:bodyPr/>
        <a:lstStyle/>
        <a:p>
          <a:endParaRPr lang="en-GB"/>
        </a:p>
      </dgm:t>
    </dgm:pt>
    <dgm:pt modelId="{6BDF044F-5FCD-4568-B9DE-28D37781FF4D}" type="sibTrans" cxnId="{75F95186-C6CE-4D64-B65F-349A05EF8B11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GB"/>
        </a:p>
      </dgm:t>
    </dgm:pt>
    <dgm:pt modelId="{9773CBEB-548E-4765-A1D2-0A8A75DC64CB}" type="pres">
      <dgm:prSet presAssocID="{8E460D93-87D7-47E2-B859-C6ED204D00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187E29-60FC-4438-B245-DEE114E3C2DE}" type="pres">
      <dgm:prSet presAssocID="{EBFCE2A8-17B6-4B67-81BF-CAC3589454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FBD34A-3428-435A-A992-72B99649842E}" type="pres">
      <dgm:prSet presAssocID="{EBFCE2A8-17B6-4B67-81BF-CAC3589454B2}" presName="spNode" presStyleCnt="0"/>
      <dgm:spPr/>
    </dgm:pt>
    <dgm:pt modelId="{38202E50-49D4-4760-9B50-420A8E9AC07A}" type="pres">
      <dgm:prSet presAssocID="{B5B25FC5-AA8D-40B9-BAD6-5C1495F31AFE}" presName="sibTrans" presStyleLbl="sibTrans1D1" presStyleIdx="0" presStyleCnt="3"/>
      <dgm:spPr/>
      <dgm:t>
        <a:bodyPr/>
        <a:lstStyle/>
        <a:p>
          <a:endParaRPr lang="en-GB"/>
        </a:p>
      </dgm:t>
    </dgm:pt>
    <dgm:pt modelId="{FC0918C7-7769-4C77-9836-E18E548B0829}" type="pres">
      <dgm:prSet presAssocID="{9E41D3D3-DB02-493E-B97C-6777EA98FF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6032A5-836E-472B-8769-1E199F01156D}" type="pres">
      <dgm:prSet presAssocID="{9E41D3D3-DB02-493E-B97C-6777EA98FF03}" presName="spNode" presStyleCnt="0"/>
      <dgm:spPr/>
    </dgm:pt>
    <dgm:pt modelId="{A3C78501-1842-4C68-8D22-28FDA35E62DF}" type="pres">
      <dgm:prSet presAssocID="{F5A82625-B0EF-4B05-9E09-CE14B20D4EFD}" presName="sibTrans" presStyleLbl="sibTrans1D1" presStyleIdx="1" presStyleCnt="3"/>
      <dgm:spPr/>
      <dgm:t>
        <a:bodyPr/>
        <a:lstStyle/>
        <a:p>
          <a:endParaRPr lang="en-GB"/>
        </a:p>
      </dgm:t>
    </dgm:pt>
    <dgm:pt modelId="{0C647F59-33D2-43FD-A385-C2CFAAC8FD97}" type="pres">
      <dgm:prSet presAssocID="{7009B5C4-D51D-4520-A534-598CB7637B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7DF35C-6841-4336-858B-92E51E4201F2}" type="pres">
      <dgm:prSet presAssocID="{7009B5C4-D51D-4520-A534-598CB7637BF0}" presName="spNode" presStyleCnt="0"/>
      <dgm:spPr/>
    </dgm:pt>
    <dgm:pt modelId="{86E810FD-3A47-4093-810E-54A5F5E6B1B7}" type="pres">
      <dgm:prSet presAssocID="{6BDF044F-5FCD-4568-B9DE-28D37781FF4D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75F95186-C6CE-4D64-B65F-349A05EF8B11}" srcId="{8E460D93-87D7-47E2-B859-C6ED204D0026}" destId="{7009B5C4-D51D-4520-A534-598CB7637BF0}" srcOrd="2" destOrd="0" parTransId="{68FE0CEE-BCAE-4354-B474-BF2C6A75FA09}" sibTransId="{6BDF044F-5FCD-4568-B9DE-28D37781FF4D}"/>
    <dgm:cxn modelId="{B7BFAE95-546B-4207-ACE6-503BB316EE06}" type="presOf" srcId="{B5B25FC5-AA8D-40B9-BAD6-5C1495F31AFE}" destId="{38202E50-49D4-4760-9B50-420A8E9AC07A}" srcOrd="0" destOrd="0" presId="urn:microsoft.com/office/officeart/2005/8/layout/cycle6"/>
    <dgm:cxn modelId="{AA038A74-4050-40F2-BD05-6C989B3B7DB7}" type="presOf" srcId="{9E41D3D3-DB02-493E-B97C-6777EA98FF03}" destId="{FC0918C7-7769-4C77-9836-E18E548B0829}" srcOrd="0" destOrd="0" presId="urn:microsoft.com/office/officeart/2005/8/layout/cycle6"/>
    <dgm:cxn modelId="{61D5739D-BC4B-4FC0-BF77-1C20904E2E9C}" type="presOf" srcId="{7009B5C4-D51D-4520-A534-598CB7637BF0}" destId="{0C647F59-33D2-43FD-A385-C2CFAAC8FD97}" srcOrd="0" destOrd="0" presId="urn:microsoft.com/office/officeart/2005/8/layout/cycle6"/>
    <dgm:cxn modelId="{5AE24578-68D9-4562-B342-0491AC2B63B8}" type="presOf" srcId="{8E460D93-87D7-47E2-B859-C6ED204D0026}" destId="{9773CBEB-548E-4765-A1D2-0A8A75DC64CB}" srcOrd="0" destOrd="0" presId="urn:microsoft.com/office/officeart/2005/8/layout/cycle6"/>
    <dgm:cxn modelId="{60FE5ADD-AA55-4A94-A226-77C1BB4BC872}" srcId="{8E460D93-87D7-47E2-B859-C6ED204D0026}" destId="{9E41D3D3-DB02-493E-B97C-6777EA98FF03}" srcOrd="1" destOrd="0" parTransId="{827CB8A4-320A-460D-9012-EF7A21816F8B}" sibTransId="{F5A82625-B0EF-4B05-9E09-CE14B20D4EFD}"/>
    <dgm:cxn modelId="{9A0DA2E6-7263-4210-B170-C84F6E0F03B9}" srcId="{8E460D93-87D7-47E2-B859-C6ED204D0026}" destId="{EBFCE2A8-17B6-4B67-81BF-CAC3589454B2}" srcOrd="0" destOrd="0" parTransId="{45996745-2E40-4B05-97C8-68D7599E82DB}" sibTransId="{B5B25FC5-AA8D-40B9-BAD6-5C1495F31AFE}"/>
    <dgm:cxn modelId="{12C60404-FA0B-47A9-9E64-E0B882AEF506}" type="presOf" srcId="{6BDF044F-5FCD-4568-B9DE-28D37781FF4D}" destId="{86E810FD-3A47-4093-810E-54A5F5E6B1B7}" srcOrd="0" destOrd="0" presId="urn:microsoft.com/office/officeart/2005/8/layout/cycle6"/>
    <dgm:cxn modelId="{71040F5B-EDA8-48F4-9E4F-C1F32398F31F}" type="presOf" srcId="{F5A82625-B0EF-4B05-9E09-CE14B20D4EFD}" destId="{A3C78501-1842-4C68-8D22-28FDA35E62DF}" srcOrd="0" destOrd="0" presId="urn:microsoft.com/office/officeart/2005/8/layout/cycle6"/>
    <dgm:cxn modelId="{8EBACE40-99FD-4C49-9D6C-992DB951BA0F}" type="presOf" srcId="{EBFCE2A8-17B6-4B67-81BF-CAC3589454B2}" destId="{03187E29-60FC-4438-B245-DEE114E3C2DE}" srcOrd="0" destOrd="0" presId="urn:microsoft.com/office/officeart/2005/8/layout/cycle6"/>
    <dgm:cxn modelId="{1F0AA3FA-2CD2-4128-838B-76E513CA2423}" type="presParOf" srcId="{9773CBEB-548E-4765-A1D2-0A8A75DC64CB}" destId="{03187E29-60FC-4438-B245-DEE114E3C2DE}" srcOrd="0" destOrd="0" presId="urn:microsoft.com/office/officeart/2005/8/layout/cycle6"/>
    <dgm:cxn modelId="{1334F0FC-A178-4A78-B426-9F086F703E58}" type="presParOf" srcId="{9773CBEB-548E-4765-A1D2-0A8A75DC64CB}" destId="{1FFBD34A-3428-435A-A992-72B99649842E}" srcOrd="1" destOrd="0" presId="urn:microsoft.com/office/officeart/2005/8/layout/cycle6"/>
    <dgm:cxn modelId="{79E642AA-2C28-4BB5-A74A-E46F6D84C18B}" type="presParOf" srcId="{9773CBEB-548E-4765-A1D2-0A8A75DC64CB}" destId="{38202E50-49D4-4760-9B50-420A8E9AC07A}" srcOrd="2" destOrd="0" presId="urn:microsoft.com/office/officeart/2005/8/layout/cycle6"/>
    <dgm:cxn modelId="{B7FAD65E-2D28-431A-80B1-586EFB7C9A61}" type="presParOf" srcId="{9773CBEB-548E-4765-A1D2-0A8A75DC64CB}" destId="{FC0918C7-7769-4C77-9836-E18E548B0829}" srcOrd="3" destOrd="0" presId="urn:microsoft.com/office/officeart/2005/8/layout/cycle6"/>
    <dgm:cxn modelId="{233084FF-0B1B-4E9D-9FD5-E2DCEC51EF06}" type="presParOf" srcId="{9773CBEB-548E-4765-A1D2-0A8A75DC64CB}" destId="{626032A5-836E-472B-8769-1E199F01156D}" srcOrd="4" destOrd="0" presId="urn:microsoft.com/office/officeart/2005/8/layout/cycle6"/>
    <dgm:cxn modelId="{B5000194-AFA2-469D-8D5A-6D5CA5603056}" type="presParOf" srcId="{9773CBEB-548E-4765-A1D2-0A8A75DC64CB}" destId="{A3C78501-1842-4C68-8D22-28FDA35E62DF}" srcOrd="5" destOrd="0" presId="urn:microsoft.com/office/officeart/2005/8/layout/cycle6"/>
    <dgm:cxn modelId="{52F51A68-EA07-4F33-9033-D92C8AF5EA19}" type="presParOf" srcId="{9773CBEB-548E-4765-A1D2-0A8A75DC64CB}" destId="{0C647F59-33D2-43FD-A385-C2CFAAC8FD97}" srcOrd="6" destOrd="0" presId="urn:microsoft.com/office/officeart/2005/8/layout/cycle6"/>
    <dgm:cxn modelId="{EBCF832B-62D8-429A-AE1A-C05B1F443732}" type="presParOf" srcId="{9773CBEB-548E-4765-A1D2-0A8A75DC64CB}" destId="{587DF35C-6841-4336-858B-92E51E4201F2}" srcOrd="7" destOrd="0" presId="urn:microsoft.com/office/officeart/2005/8/layout/cycle6"/>
    <dgm:cxn modelId="{A6921D4A-1E07-42F7-B138-C7C6C78E9417}" type="presParOf" srcId="{9773CBEB-548E-4765-A1D2-0A8A75DC64CB}" destId="{86E810FD-3A47-4093-810E-54A5F5E6B1B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87E29-60FC-4438-B245-DEE114E3C2DE}">
      <dsp:nvSpPr>
        <dsp:cNvPr id="0" name=""/>
        <dsp:cNvSpPr/>
      </dsp:nvSpPr>
      <dsp:spPr>
        <a:xfrm>
          <a:off x="1987410" y="1803"/>
          <a:ext cx="1713811" cy="1113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Acquisitions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Freehold &amp; Leasehold</a:t>
          </a:r>
          <a:endParaRPr lang="en-GB" sz="1200" kern="1200" dirty="0"/>
        </a:p>
      </dsp:txBody>
      <dsp:txXfrm>
        <a:off x="2041790" y="56183"/>
        <a:ext cx="1605051" cy="1005217"/>
      </dsp:txXfrm>
    </dsp:sp>
    <dsp:sp modelId="{38202E50-49D4-4760-9B50-420A8E9AC07A}">
      <dsp:nvSpPr>
        <dsp:cNvPr id="0" name=""/>
        <dsp:cNvSpPr/>
      </dsp:nvSpPr>
      <dsp:spPr>
        <a:xfrm>
          <a:off x="1360042" y="558791"/>
          <a:ext cx="2968547" cy="2968547"/>
        </a:xfrm>
        <a:custGeom>
          <a:avLst/>
          <a:gdLst/>
          <a:ahLst/>
          <a:cxnLst/>
          <a:rect l="0" t="0" r="0" b="0"/>
          <a:pathLst>
            <a:path>
              <a:moveTo>
                <a:pt x="2353600" y="281219"/>
              </a:moveTo>
              <a:arcTo wR="1484273" hR="1484273" stAng="18351111" swAng="3643471"/>
            </a:path>
          </a:pathLst>
        </a:custGeom>
        <a:noFill/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918C7-7769-4C77-9836-E18E548B0829}">
      <dsp:nvSpPr>
        <dsp:cNvPr id="0" name=""/>
        <dsp:cNvSpPr/>
      </dsp:nvSpPr>
      <dsp:spPr>
        <a:xfrm>
          <a:off x="3272829" y="2228213"/>
          <a:ext cx="1713811" cy="1113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Public Contact Offices</a:t>
          </a:r>
          <a:endParaRPr lang="en-GB" sz="1400" kern="1200" dirty="0"/>
        </a:p>
      </dsp:txBody>
      <dsp:txXfrm>
        <a:off x="3327209" y="2282593"/>
        <a:ext cx="1605051" cy="1005217"/>
      </dsp:txXfrm>
    </dsp:sp>
    <dsp:sp modelId="{A3C78501-1842-4C68-8D22-28FDA35E62DF}">
      <dsp:nvSpPr>
        <dsp:cNvPr id="0" name=""/>
        <dsp:cNvSpPr/>
      </dsp:nvSpPr>
      <dsp:spPr>
        <a:xfrm>
          <a:off x="1360042" y="558791"/>
          <a:ext cx="2968547" cy="2968547"/>
        </a:xfrm>
        <a:custGeom>
          <a:avLst/>
          <a:gdLst/>
          <a:ahLst/>
          <a:cxnLst/>
          <a:rect l="0" t="0" r="0" b="0"/>
          <a:pathLst>
            <a:path>
              <a:moveTo>
                <a:pt x="2189546" y="2790282"/>
              </a:moveTo>
              <a:arcTo wR="1484273" hR="1484273" stAng="3697800" swAng="3404400"/>
            </a:path>
          </a:pathLst>
        </a:custGeom>
        <a:noFill/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47F59-33D2-43FD-A385-C2CFAAC8FD97}">
      <dsp:nvSpPr>
        <dsp:cNvPr id="0" name=""/>
        <dsp:cNvSpPr/>
      </dsp:nvSpPr>
      <dsp:spPr>
        <a:xfrm>
          <a:off x="701991" y="2228213"/>
          <a:ext cx="1713811" cy="1113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Disposals</a:t>
          </a:r>
          <a:endParaRPr lang="en-GB" sz="1400" kern="1200" dirty="0"/>
        </a:p>
      </dsp:txBody>
      <dsp:txXfrm>
        <a:off x="756371" y="2282593"/>
        <a:ext cx="1605051" cy="1005217"/>
      </dsp:txXfrm>
    </dsp:sp>
    <dsp:sp modelId="{86E810FD-3A47-4093-810E-54A5F5E6B1B7}">
      <dsp:nvSpPr>
        <dsp:cNvPr id="0" name=""/>
        <dsp:cNvSpPr/>
      </dsp:nvSpPr>
      <dsp:spPr>
        <a:xfrm>
          <a:off x="1360042" y="558791"/>
          <a:ext cx="2968547" cy="2968547"/>
        </a:xfrm>
        <a:custGeom>
          <a:avLst/>
          <a:gdLst/>
          <a:ahLst/>
          <a:cxnLst/>
          <a:rect l="0" t="0" r="0" b="0"/>
          <a:pathLst>
            <a:path>
              <a:moveTo>
                <a:pt x="9766" y="1654263"/>
              </a:moveTo>
              <a:arcTo wR="1484273" hR="1484273" stAng="10405418" swAng="3643471"/>
            </a:path>
          </a:pathLst>
        </a:custGeom>
        <a:noFill/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57AC4-E2CF-442E-A1D7-C8428777E050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AFFFC-2E4E-48E2-AF8C-F0F812C83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3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AFFFC-2E4E-48E2-AF8C-F0F812C832E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75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AFFFC-2E4E-48E2-AF8C-F0F812C832E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9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AFFFC-2E4E-48E2-AF8C-F0F812C832E9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4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AFFFC-2E4E-48E2-AF8C-F0F812C832E9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4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AFFFC-2E4E-48E2-AF8C-F0F812C832E9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60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AFFFC-2E4E-48E2-AF8C-F0F812C832E9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86"/>
            <a:ext cx="9144000" cy="1055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1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7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86"/>
            <a:ext cx="9144000" cy="1055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72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0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86"/>
            <a:ext cx="9144000" cy="10559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95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3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86"/>
            <a:ext cx="9144000" cy="1055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86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75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86"/>
            <a:ext cx="9144000" cy="1055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89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9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86"/>
            <a:ext cx="9144000" cy="1055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199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86"/>
            <a:ext cx="9144000" cy="1055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450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44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86"/>
            <a:ext cx="9144000" cy="10559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87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2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5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5CB-A2BD-484C-B7C7-D165FAC349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7791-F817-4D0E-97B4-097C2A798EC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61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5CB-A2BD-484C-B7C7-D165FAC349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7791-F817-4D0E-97B4-097C2A798EC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01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632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1"/>
            <a:ext cx="7772400" cy="1125140"/>
          </a:xfrm>
        </p:spPr>
        <p:txBody>
          <a:bodyPr anchor="b"/>
          <a:lstStyle>
            <a:lvl1pPr marL="0" indent="0">
              <a:buNone/>
              <a:defRPr sz="1817">
                <a:solidFill>
                  <a:schemeClr val="tx1">
                    <a:tint val="75000"/>
                  </a:schemeClr>
                </a:solidFill>
              </a:defRPr>
            </a:lvl1pPr>
            <a:lvl2pPr marL="412161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824323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3pPr>
            <a:lvl4pPr marL="1236488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4pPr>
            <a:lvl5pPr marL="1648649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5pPr>
            <a:lvl6pPr marL="2060810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6pPr>
            <a:lvl7pPr marL="2472975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7pPr>
            <a:lvl8pPr marL="2885136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8pPr>
            <a:lvl9pPr marL="3297298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5CB-A2BD-484C-B7C7-D165FAC349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7791-F817-4D0E-97B4-097C2A798EC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45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2"/>
            <a:ext cx="4038600" cy="3394472"/>
          </a:xfrm>
        </p:spPr>
        <p:txBody>
          <a:bodyPr/>
          <a:lstStyle>
            <a:lvl1pPr>
              <a:defRPr sz="2510"/>
            </a:lvl1pPr>
            <a:lvl2pPr>
              <a:defRPr sz="2163"/>
            </a:lvl2pPr>
            <a:lvl3pPr>
              <a:defRPr sz="1817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510"/>
            </a:lvl1pPr>
            <a:lvl2pPr>
              <a:defRPr sz="2163"/>
            </a:lvl2pPr>
            <a:lvl3pPr>
              <a:defRPr sz="1817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5CB-A2BD-484C-B7C7-D165FAC349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7791-F817-4D0E-97B4-097C2A798EC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98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3" b="1"/>
            </a:lvl1pPr>
            <a:lvl2pPr marL="412161" indent="0">
              <a:buNone/>
              <a:defRPr sz="1817" b="1"/>
            </a:lvl2pPr>
            <a:lvl3pPr marL="824323" indent="0">
              <a:buNone/>
              <a:defRPr sz="1653" b="1"/>
            </a:lvl3pPr>
            <a:lvl4pPr marL="1236488" indent="0">
              <a:buNone/>
              <a:defRPr sz="1469" b="1"/>
            </a:lvl4pPr>
            <a:lvl5pPr marL="1648649" indent="0">
              <a:buNone/>
              <a:defRPr sz="1469" b="1"/>
            </a:lvl5pPr>
            <a:lvl6pPr marL="2060810" indent="0">
              <a:buNone/>
              <a:defRPr sz="1469" b="1"/>
            </a:lvl6pPr>
            <a:lvl7pPr marL="2472975" indent="0">
              <a:buNone/>
              <a:defRPr sz="1469" b="1"/>
            </a:lvl7pPr>
            <a:lvl8pPr marL="2885136" indent="0">
              <a:buNone/>
              <a:defRPr sz="1469" b="1"/>
            </a:lvl8pPr>
            <a:lvl9pPr marL="3297298" indent="0">
              <a:buNone/>
              <a:defRPr sz="14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63"/>
            </a:lvl1pPr>
            <a:lvl2pPr>
              <a:defRPr sz="1817"/>
            </a:lvl2pPr>
            <a:lvl3pPr>
              <a:defRPr sz="1653"/>
            </a:lvl3pPr>
            <a:lvl4pPr>
              <a:defRPr sz="1469"/>
            </a:lvl4pPr>
            <a:lvl5pPr>
              <a:defRPr sz="1469"/>
            </a:lvl5pPr>
            <a:lvl6pPr>
              <a:defRPr sz="1469"/>
            </a:lvl6pPr>
            <a:lvl7pPr>
              <a:defRPr sz="1469"/>
            </a:lvl7pPr>
            <a:lvl8pPr>
              <a:defRPr sz="1469"/>
            </a:lvl8pPr>
            <a:lvl9pPr>
              <a:defRPr sz="14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163" b="1"/>
            </a:lvl1pPr>
            <a:lvl2pPr marL="412161" indent="0">
              <a:buNone/>
              <a:defRPr sz="1817" b="1"/>
            </a:lvl2pPr>
            <a:lvl3pPr marL="824323" indent="0">
              <a:buNone/>
              <a:defRPr sz="1653" b="1"/>
            </a:lvl3pPr>
            <a:lvl4pPr marL="1236488" indent="0">
              <a:buNone/>
              <a:defRPr sz="1469" b="1"/>
            </a:lvl4pPr>
            <a:lvl5pPr marL="1648649" indent="0">
              <a:buNone/>
              <a:defRPr sz="1469" b="1"/>
            </a:lvl5pPr>
            <a:lvl6pPr marL="2060810" indent="0">
              <a:buNone/>
              <a:defRPr sz="1469" b="1"/>
            </a:lvl6pPr>
            <a:lvl7pPr marL="2472975" indent="0">
              <a:buNone/>
              <a:defRPr sz="1469" b="1"/>
            </a:lvl7pPr>
            <a:lvl8pPr marL="2885136" indent="0">
              <a:buNone/>
              <a:defRPr sz="1469" b="1"/>
            </a:lvl8pPr>
            <a:lvl9pPr marL="3297298" indent="0">
              <a:buNone/>
              <a:defRPr sz="14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163"/>
            </a:lvl1pPr>
            <a:lvl2pPr>
              <a:defRPr sz="1817"/>
            </a:lvl2pPr>
            <a:lvl3pPr>
              <a:defRPr sz="1653"/>
            </a:lvl3pPr>
            <a:lvl4pPr>
              <a:defRPr sz="1469"/>
            </a:lvl4pPr>
            <a:lvl5pPr>
              <a:defRPr sz="1469"/>
            </a:lvl5pPr>
            <a:lvl6pPr>
              <a:defRPr sz="1469"/>
            </a:lvl6pPr>
            <a:lvl7pPr>
              <a:defRPr sz="1469"/>
            </a:lvl7pPr>
            <a:lvl8pPr>
              <a:defRPr sz="1469"/>
            </a:lvl8pPr>
            <a:lvl9pPr>
              <a:defRPr sz="14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5CB-A2BD-484C-B7C7-D165FAC349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7791-F817-4D0E-97B4-097C2A798EC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73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5CB-A2BD-484C-B7C7-D165FAC349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7791-F817-4D0E-97B4-097C2A798EC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29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5CB-A2BD-484C-B7C7-D165FAC349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7791-F817-4D0E-97B4-097C2A798EC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06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181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89835"/>
          </a:xfrm>
        </p:spPr>
        <p:txBody>
          <a:bodyPr/>
          <a:lstStyle>
            <a:lvl1pPr>
              <a:defRPr sz="2939"/>
            </a:lvl1pPr>
            <a:lvl2pPr>
              <a:defRPr sz="2510"/>
            </a:lvl2pPr>
            <a:lvl3pPr>
              <a:defRPr sz="2163"/>
            </a:lvl3pPr>
            <a:lvl4pPr>
              <a:defRPr sz="1817"/>
            </a:lvl4pPr>
            <a:lvl5pPr>
              <a:defRPr sz="1817"/>
            </a:lvl5pPr>
            <a:lvl6pPr>
              <a:defRPr sz="1817"/>
            </a:lvl6pPr>
            <a:lvl7pPr>
              <a:defRPr sz="1817"/>
            </a:lvl7pPr>
            <a:lvl8pPr>
              <a:defRPr sz="1817"/>
            </a:lvl8pPr>
            <a:lvl9pPr>
              <a:defRPr sz="18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31"/>
            <a:ext cx="3008313" cy="3518297"/>
          </a:xfrm>
        </p:spPr>
        <p:txBody>
          <a:bodyPr/>
          <a:lstStyle>
            <a:lvl1pPr marL="0" indent="0">
              <a:buNone/>
              <a:defRPr sz="1306"/>
            </a:lvl1pPr>
            <a:lvl2pPr marL="412161" indent="0">
              <a:buNone/>
              <a:defRPr sz="1041"/>
            </a:lvl2pPr>
            <a:lvl3pPr marL="824323" indent="0">
              <a:buNone/>
              <a:defRPr sz="857"/>
            </a:lvl3pPr>
            <a:lvl4pPr marL="1236488" indent="0">
              <a:buNone/>
              <a:defRPr sz="776"/>
            </a:lvl4pPr>
            <a:lvl5pPr marL="1648649" indent="0">
              <a:buNone/>
              <a:defRPr sz="776"/>
            </a:lvl5pPr>
            <a:lvl6pPr marL="2060810" indent="0">
              <a:buNone/>
              <a:defRPr sz="776"/>
            </a:lvl6pPr>
            <a:lvl7pPr marL="2472975" indent="0">
              <a:buNone/>
              <a:defRPr sz="776"/>
            </a:lvl7pPr>
            <a:lvl8pPr marL="2885136" indent="0">
              <a:buNone/>
              <a:defRPr sz="776"/>
            </a:lvl8pPr>
            <a:lvl9pPr marL="3297298" indent="0">
              <a:buNone/>
              <a:defRPr sz="77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5CB-A2BD-484C-B7C7-D165FAC349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7791-F817-4D0E-97B4-097C2A798EC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18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1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39"/>
            </a:lvl1pPr>
            <a:lvl2pPr marL="412161" indent="0">
              <a:buNone/>
              <a:defRPr sz="2510"/>
            </a:lvl2pPr>
            <a:lvl3pPr marL="824323" indent="0">
              <a:buNone/>
              <a:defRPr sz="2163"/>
            </a:lvl3pPr>
            <a:lvl4pPr marL="1236488" indent="0">
              <a:buNone/>
              <a:defRPr sz="1817"/>
            </a:lvl4pPr>
            <a:lvl5pPr marL="1648649" indent="0">
              <a:buNone/>
              <a:defRPr sz="1817"/>
            </a:lvl5pPr>
            <a:lvl6pPr marL="2060810" indent="0">
              <a:buNone/>
              <a:defRPr sz="1817"/>
            </a:lvl6pPr>
            <a:lvl7pPr marL="2472975" indent="0">
              <a:buNone/>
              <a:defRPr sz="1817"/>
            </a:lvl7pPr>
            <a:lvl8pPr marL="2885136" indent="0">
              <a:buNone/>
              <a:defRPr sz="1817"/>
            </a:lvl8pPr>
            <a:lvl9pPr marL="3297298" indent="0">
              <a:buNone/>
              <a:defRPr sz="1817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6"/>
            </a:lvl1pPr>
            <a:lvl2pPr marL="412161" indent="0">
              <a:buNone/>
              <a:defRPr sz="1041"/>
            </a:lvl2pPr>
            <a:lvl3pPr marL="824323" indent="0">
              <a:buNone/>
              <a:defRPr sz="857"/>
            </a:lvl3pPr>
            <a:lvl4pPr marL="1236488" indent="0">
              <a:buNone/>
              <a:defRPr sz="776"/>
            </a:lvl4pPr>
            <a:lvl5pPr marL="1648649" indent="0">
              <a:buNone/>
              <a:defRPr sz="776"/>
            </a:lvl5pPr>
            <a:lvl6pPr marL="2060810" indent="0">
              <a:buNone/>
              <a:defRPr sz="776"/>
            </a:lvl6pPr>
            <a:lvl7pPr marL="2472975" indent="0">
              <a:buNone/>
              <a:defRPr sz="776"/>
            </a:lvl7pPr>
            <a:lvl8pPr marL="2885136" indent="0">
              <a:buNone/>
              <a:defRPr sz="776"/>
            </a:lvl8pPr>
            <a:lvl9pPr marL="3297298" indent="0">
              <a:buNone/>
              <a:defRPr sz="77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5CB-A2BD-484C-B7C7-D165FAC349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7791-F817-4D0E-97B4-097C2A798EC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16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5CB-A2BD-484C-B7C7-D165FAC349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7791-F817-4D0E-97B4-097C2A798EC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50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45CB-A2BD-484C-B7C7-D165FAC349E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23/10/2020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7791-F817-4D0E-97B4-097C2A798EC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01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5615" y="966600"/>
            <a:ext cx="8232775" cy="297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27">
                <a:solidFill>
                  <a:schemeClr val="accent1"/>
                </a:solidFill>
                <a:latin typeface="+mj-lt"/>
              </a:defRPr>
            </a:lvl1pPr>
            <a:lvl2pPr>
              <a:defRPr sz="1856"/>
            </a:lvl2pPr>
            <a:lvl3pPr>
              <a:defRPr sz="1712"/>
            </a:lvl3pPr>
            <a:lvl4pPr>
              <a:defRPr sz="1570"/>
            </a:lvl4pPr>
            <a:lvl5pPr>
              <a:defRPr sz="1427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5615" y="1263600"/>
            <a:ext cx="8232775" cy="36047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58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tricte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463588" y="5001042"/>
            <a:ext cx="548033" cy="96441"/>
          </a:xfrm>
        </p:spPr>
        <p:txBody>
          <a:bodyPr/>
          <a:lstStyle/>
          <a:p>
            <a:fld id="{73D475A5-BA5E-4421-812D-9951649642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81817"/>
            <a:ext cx="2895600" cy="134897"/>
          </a:xfrm>
          <a:prstGeom prst="rect">
            <a:avLst/>
          </a:prstGeom>
        </p:spPr>
        <p:txBody>
          <a:bodyPr vert="horz" lIns="403933" tIns="201971" rIns="403933" bIns="201971" rtlCol="0" anchor="ctr"/>
          <a:lstStyle>
            <a:lvl1pPr algn="ctr">
              <a:defRPr sz="5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26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86"/>
            <a:ext cx="9144000" cy="1055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4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4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86"/>
            <a:ext cx="9144000" cy="1055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1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9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586"/>
            <a:ext cx="9144000" cy="1055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4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2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C00E-2B0A-4D78-A3F6-E032F865FCD5}" type="datetimeFigureOut">
              <a:rPr lang="en-GB" smtClean="0"/>
              <a:t>23/10/2020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2950-9C80-4EFE-BF29-3C14DC541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1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62" r:id="rId6"/>
    <p:sldLayoutId id="2147483652" r:id="rId7"/>
    <p:sldLayoutId id="2147483663" r:id="rId8"/>
    <p:sldLayoutId id="2147483653" r:id="rId9"/>
    <p:sldLayoutId id="2147483664" r:id="rId10"/>
    <p:sldLayoutId id="2147483654" r:id="rId11"/>
    <p:sldLayoutId id="2147483665" r:id="rId12"/>
    <p:sldLayoutId id="2147483655" r:id="rId13"/>
    <p:sldLayoutId id="2147483666" r:id="rId14"/>
    <p:sldLayoutId id="2147483656" r:id="rId15"/>
    <p:sldLayoutId id="2147483667" r:id="rId16"/>
    <p:sldLayoutId id="2147483657" r:id="rId17"/>
    <p:sldLayoutId id="2147483668" r:id="rId18"/>
    <p:sldLayoutId id="2147483658" r:id="rId19"/>
    <p:sldLayoutId id="2147483669" r:id="rId20"/>
    <p:sldLayoutId id="2147483659" r:id="rId21"/>
    <p:sldLayoutId id="2147483670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6"/>
            </p:custDataLst>
            <p:extLst/>
          </p:nvPr>
        </p:nvGraphicFramePr>
        <p:xfrm>
          <a:off x="1450" y="1056"/>
          <a:ext cx="1443" cy="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50" y="1056"/>
                        <a:ext cx="1443" cy="1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403933" tIns="201971" rIns="403933" bIns="2019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2"/>
            <a:ext cx="8229600" cy="3394472"/>
          </a:xfrm>
          <a:prstGeom prst="rect">
            <a:avLst/>
          </a:prstGeom>
        </p:spPr>
        <p:txBody>
          <a:bodyPr vert="horz" lIns="403933" tIns="201971" rIns="403933" bIns="2019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403933" tIns="201971" rIns="403933" bIns="201971" rtlCol="0" anchor="ctr"/>
          <a:lstStyle>
            <a:lvl1pPr algn="l">
              <a:defRPr sz="10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4323"/>
            <a:fld id="{F89845CB-A2BD-484C-B7C7-D165FAC349E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24323"/>
              <a:t>23/10/2020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403933" tIns="201971" rIns="403933" bIns="201971" rtlCol="0" anchor="ctr"/>
          <a:lstStyle>
            <a:lvl1pPr algn="ctr">
              <a:defRPr sz="10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4323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4767263"/>
            <a:ext cx="2133600" cy="273844"/>
          </a:xfrm>
          <a:prstGeom prst="rect">
            <a:avLst/>
          </a:prstGeom>
        </p:spPr>
        <p:txBody>
          <a:bodyPr vert="horz" lIns="403933" tIns="201971" rIns="403933" bIns="201971" rtlCol="0" anchor="ctr"/>
          <a:lstStyle>
            <a:lvl1pPr algn="r">
              <a:defRPr sz="10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4323"/>
            <a:fld id="{6A397791-F817-4D0E-97B4-097C2A798E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24323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8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ctr" defTabSz="824323" rtl="0" eaLnBrk="1" latinLnBrk="0" hangingPunct="1">
        <a:spcBef>
          <a:spcPct val="0"/>
        </a:spcBef>
        <a:buNone/>
        <a:defRPr sz="39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121" indent="-309121" algn="l" defTabSz="82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669763" indent="-257602" algn="l" defTabSz="82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10" kern="1200">
          <a:solidFill>
            <a:schemeClr val="tx1"/>
          </a:solidFill>
          <a:latin typeface="+mn-lt"/>
          <a:ea typeface="+mn-ea"/>
          <a:cs typeface="+mn-cs"/>
        </a:defRPr>
      </a:lvl2pPr>
      <a:lvl3pPr marL="1030405" indent="-206084" algn="l" defTabSz="82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3pPr>
      <a:lvl4pPr marL="1442567" indent="-206084" algn="l" defTabSz="82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17" kern="1200">
          <a:solidFill>
            <a:schemeClr val="tx1"/>
          </a:solidFill>
          <a:latin typeface="+mn-lt"/>
          <a:ea typeface="+mn-ea"/>
          <a:cs typeface="+mn-cs"/>
        </a:defRPr>
      </a:lvl4pPr>
      <a:lvl5pPr marL="1854732" indent="-206084" algn="l" defTabSz="82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1817" kern="1200">
          <a:solidFill>
            <a:schemeClr val="tx1"/>
          </a:solidFill>
          <a:latin typeface="+mn-lt"/>
          <a:ea typeface="+mn-ea"/>
          <a:cs typeface="+mn-cs"/>
        </a:defRPr>
      </a:lvl5pPr>
      <a:lvl6pPr marL="2266893" indent="-206084" algn="l" defTabSz="82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6pPr>
      <a:lvl7pPr marL="2679053" indent="-206084" algn="l" defTabSz="82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7pPr>
      <a:lvl8pPr marL="3091218" indent="-206084" algn="l" defTabSz="82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8pPr>
      <a:lvl9pPr marL="3503381" indent="-206084" algn="l" defTabSz="82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4323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12161" algn="l" defTabSz="824323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824323" algn="l" defTabSz="824323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236488" algn="l" defTabSz="824323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4pPr>
      <a:lvl5pPr marL="1648649" algn="l" defTabSz="824323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060810" algn="l" defTabSz="824323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6pPr>
      <a:lvl7pPr marL="2472975" algn="l" defTabSz="824323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7pPr>
      <a:lvl8pPr marL="2885136" algn="l" defTabSz="824323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8pPr>
      <a:lvl9pPr marL="3297298" algn="l" defTabSz="824323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11560" y="1563638"/>
            <a:ext cx="7772400" cy="167858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Estates </a:t>
            </a:r>
            <a:r>
              <a:rPr lang="en-GB" dirty="0">
                <a:solidFill>
                  <a:schemeClr val="bg1"/>
                </a:solidFill>
              </a:rPr>
              <a:t>Programme Update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SPCB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Oct’19</a:t>
            </a:r>
            <a:r>
              <a:rPr lang="en-GB" sz="3600" dirty="0">
                <a:solidFill>
                  <a:srgbClr val="00B0F0"/>
                </a:solidFill>
              </a:rPr>
              <a:t/>
            </a:r>
            <a:br>
              <a:rPr lang="en-GB" sz="3600" dirty="0">
                <a:solidFill>
                  <a:srgbClr val="00B0F0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339502"/>
            <a:ext cx="7631568" cy="144016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2000" b="1" dirty="0" smtClean="0">
                <a:solidFill>
                  <a:srgbClr val="007AA5"/>
                </a:solidFill>
                <a:latin typeface="Signika"/>
              </a:rPr>
              <a:t>Enhancements </a:t>
            </a:r>
            <a:r>
              <a:rPr lang="en-GB" sz="2000" b="1" dirty="0">
                <a:solidFill>
                  <a:srgbClr val="007AA5"/>
                </a:solidFill>
                <a:latin typeface="Signika"/>
              </a:rPr>
              <a:t>– </a:t>
            </a:r>
            <a:r>
              <a:rPr lang="en-GB" sz="2000" b="1" dirty="0" smtClean="0">
                <a:solidFill>
                  <a:srgbClr val="007AA5"/>
                </a:solidFill>
                <a:latin typeface="Signika"/>
              </a:rPr>
              <a:t>Overarching project timeline</a:t>
            </a:r>
            <a:endParaRPr lang="en-GB" sz="2000" b="1" dirty="0">
              <a:solidFill>
                <a:srgbClr val="007AA5"/>
              </a:solidFill>
              <a:latin typeface="Signika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07504" y="421126"/>
            <a:ext cx="11694233" cy="1694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sz="1800" dirty="0" smtClean="0">
              <a:solidFill>
                <a:srgbClr val="FF0000"/>
              </a:solidFill>
              <a:latin typeface="Signika"/>
            </a:endParaRPr>
          </a:p>
          <a:p>
            <a:pPr algn="just"/>
            <a:r>
              <a:rPr lang="en-GB" sz="1400" dirty="0" smtClean="0">
                <a:solidFill>
                  <a:schemeClr val="tx1"/>
                </a:solidFill>
                <a:latin typeface="Signika"/>
              </a:rPr>
              <a:t>Initial 4 sites captured in timeline below: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Signika"/>
              </a:rPr>
              <a:t>Edgbaston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Signika"/>
              </a:rPr>
              <a:t>Winchcombe Rd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Signika"/>
              </a:rPr>
              <a:t>Low Hill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Signika"/>
              </a:rPr>
              <a:t>Moseley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prstClr val="black"/>
              </a:solidFill>
              <a:latin typeface="Signik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6197" y="2817007"/>
            <a:ext cx="8064895" cy="500532"/>
          </a:xfrm>
          <a:prstGeom prst="rightArrow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 flipV="1">
            <a:off x="3893701" y="2730669"/>
            <a:ext cx="151286" cy="195296"/>
          </a:xfrm>
          <a:prstGeom prst="flowChartDecision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8782072">
            <a:off x="3653698" y="1578951"/>
            <a:ext cx="251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Nov’19 - Jan’20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Refurbishments commences  </a:t>
            </a:r>
          </a:p>
          <a:p>
            <a:endParaRPr lang="en-GB" sz="1200" dirty="0" smtClean="0">
              <a:solidFill>
                <a:prstClr val="black"/>
              </a:solidFill>
            </a:endParaRPr>
          </a:p>
        </p:txBody>
      </p:sp>
      <p:sp>
        <p:nvSpPr>
          <p:cNvPr id="10" name="Flowchart: Decision 9"/>
          <p:cNvSpPr/>
          <p:nvPr/>
        </p:nvSpPr>
        <p:spPr>
          <a:xfrm flipV="1">
            <a:off x="5773687" y="2739610"/>
            <a:ext cx="151286" cy="195296"/>
          </a:xfrm>
          <a:prstGeom prst="flowChartDecision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782072">
            <a:off x="4480645" y="1626348"/>
            <a:ext cx="2489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Jan ‘19 - Jun ’20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Refurbishments completed</a:t>
            </a:r>
          </a:p>
        </p:txBody>
      </p:sp>
      <p:sp>
        <p:nvSpPr>
          <p:cNvPr id="12" name="Flowchart: Decision 11"/>
          <p:cNvSpPr/>
          <p:nvPr/>
        </p:nvSpPr>
        <p:spPr>
          <a:xfrm flipV="1">
            <a:off x="6735051" y="2741682"/>
            <a:ext cx="169302" cy="195296"/>
          </a:xfrm>
          <a:prstGeom prst="flowChartDecision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782072">
            <a:off x="5585072" y="1865287"/>
            <a:ext cx="1833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Dec ’19 – Jun ‘20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WMP fit out</a:t>
            </a:r>
          </a:p>
        </p:txBody>
      </p:sp>
      <p:sp>
        <p:nvSpPr>
          <p:cNvPr id="14" name="Flowchart: Decision 13"/>
          <p:cNvSpPr/>
          <p:nvPr/>
        </p:nvSpPr>
        <p:spPr>
          <a:xfrm flipV="1">
            <a:off x="7738973" y="2739610"/>
            <a:ext cx="169302" cy="195296"/>
          </a:xfrm>
          <a:prstGeom prst="flowChartDecision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782072">
            <a:off x="7632430" y="2052705"/>
            <a:ext cx="124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Jan’19  - Jun ’20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Re-population</a:t>
            </a:r>
          </a:p>
        </p:txBody>
      </p:sp>
      <p:sp>
        <p:nvSpPr>
          <p:cNvPr id="16" name="Flowchart: Decision 15"/>
          <p:cNvSpPr/>
          <p:nvPr/>
        </p:nvSpPr>
        <p:spPr>
          <a:xfrm flipV="1">
            <a:off x="4770742" y="2739610"/>
            <a:ext cx="169302" cy="195296"/>
          </a:xfrm>
          <a:prstGeom prst="flowChartDecision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8782072">
            <a:off x="6388236" y="1519445"/>
            <a:ext cx="274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Jan ’20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Decant Low Hill</a:t>
            </a:r>
          </a:p>
        </p:txBody>
      </p:sp>
      <p:sp>
        <p:nvSpPr>
          <p:cNvPr id="18" name="Rectangle 17"/>
          <p:cNvSpPr/>
          <p:nvPr/>
        </p:nvSpPr>
        <p:spPr>
          <a:xfrm rot="18852977">
            <a:off x="2787488" y="1671284"/>
            <a:ext cx="2276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Oct - Nov’19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Enter </a:t>
            </a:r>
            <a:r>
              <a:rPr lang="en-GB" sz="1200" dirty="0" smtClean="0">
                <a:solidFill>
                  <a:prstClr val="black"/>
                </a:solidFill>
              </a:rPr>
              <a:t>into delivery agreement/s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9" name="Flowchart: Decision 18"/>
          <p:cNvSpPr/>
          <p:nvPr/>
        </p:nvSpPr>
        <p:spPr>
          <a:xfrm flipV="1">
            <a:off x="293098" y="2731676"/>
            <a:ext cx="169302" cy="195296"/>
          </a:xfrm>
          <a:prstGeom prst="flowChartDecision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782072">
            <a:off x="204223" y="1792724"/>
            <a:ext cx="165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Mar’ 19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Initial concept designs complete</a:t>
            </a:r>
          </a:p>
        </p:txBody>
      </p:sp>
      <p:sp>
        <p:nvSpPr>
          <p:cNvPr id="21" name="Flowchart: Decision 20"/>
          <p:cNvSpPr/>
          <p:nvPr/>
        </p:nvSpPr>
        <p:spPr>
          <a:xfrm flipV="1">
            <a:off x="1226446" y="2743534"/>
            <a:ext cx="169302" cy="195296"/>
          </a:xfrm>
          <a:prstGeom prst="flowChartDecision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8782072">
            <a:off x="1012162" y="1347836"/>
            <a:ext cx="2945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May’ 19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Detailed design stage commences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3" name="Flowchart: Decision 22"/>
          <p:cNvSpPr/>
          <p:nvPr/>
        </p:nvSpPr>
        <p:spPr>
          <a:xfrm flipV="1">
            <a:off x="2132221" y="2729412"/>
            <a:ext cx="169302" cy="195296"/>
          </a:xfrm>
          <a:prstGeom prst="flowChartDecision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782072">
            <a:off x="2061770" y="1664463"/>
            <a:ext cx="185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Jun-Oct ’19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Sign off detailed design &amp; costs</a:t>
            </a:r>
          </a:p>
        </p:txBody>
      </p:sp>
      <p:sp>
        <p:nvSpPr>
          <p:cNvPr id="25" name="Flowchart: Decision 24"/>
          <p:cNvSpPr/>
          <p:nvPr/>
        </p:nvSpPr>
        <p:spPr>
          <a:xfrm flipV="1">
            <a:off x="3001818" y="2729412"/>
            <a:ext cx="169302" cy="195296"/>
          </a:xfrm>
          <a:prstGeom prst="flowChartDecision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107504" y="3317539"/>
            <a:ext cx="3486243" cy="1393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400" dirty="0" smtClean="0">
                <a:solidFill>
                  <a:schemeClr val="tx1"/>
                </a:solidFill>
                <a:latin typeface="Signika"/>
              </a:rPr>
              <a:t>Remaining 4 sites to follow: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Signika"/>
              </a:rPr>
              <a:t>West Bromwich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Signika"/>
              </a:rPr>
              <a:t>Ridgepoint House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Signika"/>
              </a:rPr>
              <a:t>Summerfield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Signika"/>
              </a:rPr>
              <a:t>Bilston</a:t>
            </a:r>
            <a:endParaRPr lang="en-GB" sz="14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339502"/>
            <a:ext cx="7631568" cy="144016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2000" b="1" dirty="0" smtClean="0">
                <a:solidFill>
                  <a:srgbClr val="007AA5"/>
                </a:solidFill>
                <a:latin typeface="Signika"/>
              </a:rPr>
              <a:t>Wider Programme updates</a:t>
            </a:r>
            <a:endParaRPr lang="en-GB" sz="2000" b="1" dirty="0">
              <a:solidFill>
                <a:srgbClr val="007AA5"/>
              </a:solidFill>
              <a:latin typeface="Signika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4399118"/>
              </p:ext>
            </p:extLst>
          </p:nvPr>
        </p:nvGraphicFramePr>
        <p:xfrm>
          <a:off x="1331640" y="565142"/>
          <a:ext cx="5688632" cy="373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73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730" y="699542"/>
            <a:ext cx="822960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>
                <a:latin typeface="Signika"/>
              </a:rPr>
              <a:t>Park Lane Phase 1: </a:t>
            </a:r>
            <a:endParaRPr lang="en-GB" sz="1400" dirty="0">
              <a:solidFill>
                <a:srgbClr val="FF0000"/>
              </a:solidFill>
              <a:latin typeface="Signik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Signika"/>
              </a:rPr>
              <a:t>Progress update </a:t>
            </a:r>
            <a:endParaRPr lang="en-GB" sz="1400" dirty="0" smtClean="0">
              <a:latin typeface="Signika"/>
            </a:endParaRPr>
          </a:p>
          <a:p>
            <a:pPr marL="0" indent="0">
              <a:buNone/>
            </a:pPr>
            <a:r>
              <a:rPr lang="en-GB" sz="1400" dirty="0" smtClean="0">
                <a:latin typeface="Signika"/>
              </a:rPr>
              <a:t>Park Lane Phase 2: </a:t>
            </a:r>
            <a:endParaRPr lang="en-GB" sz="1400" dirty="0" smtClean="0">
              <a:solidFill>
                <a:srgbClr val="FF0000"/>
              </a:solidFill>
              <a:latin typeface="Signik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ignika"/>
              </a:rPr>
              <a:t>Progress update</a:t>
            </a:r>
            <a:endParaRPr lang="en-GB" sz="1400" dirty="0">
              <a:latin typeface="Signika"/>
            </a:endParaRPr>
          </a:p>
          <a:p>
            <a:pPr marL="0" indent="0">
              <a:buNone/>
            </a:pPr>
            <a:r>
              <a:rPr lang="en-GB" sz="1400" dirty="0">
                <a:latin typeface="Signika"/>
              </a:rPr>
              <a:t>Logistics </a:t>
            </a:r>
            <a:r>
              <a:rPr lang="en-GB" sz="1400" dirty="0" smtClean="0">
                <a:latin typeface="Signika"/>
              </a:rPr>
              <a:t>Centre:</a:t>
            </a:r>
            <a:endParaRPr lang="en-GB" sz="1400" dirty="0" smtClean="0">
              <a:solidFill>
                <a:srgbClr val="FF0000"/>
              </a:solidFill>
              <a:latin typeface="Signika"/>
            </a:endParaRPr>
          </a:p>
          <a:p>
            <a:pPr marL="457200" lvl="1" indent="0">
              <a:buNone/>
            </a:pPr>
            <a:r>
              <a:rPr lang="en-GB" sz="1400" dirty="0" smtClean="0">
                <a:latin typeface="Signika"/>
              </a:rPr>
              <a:t>Progress update </a:t>
            </a:r>
          </a:p>
          <a:p>
            <a:pPr marL="0" indent="0">
              <a:buNone/>
            </a:pPr>
            <a:r>
              <a:rPr lang="en-GB" sz="1400" dirty="0" smtClean="0">
                <a:latin typeface="Signika"/>
              </a:rPr>
              <a:t>Enhancements</a:t>
            </a:r>
            <a:r>
              <a:rPr lang="en-GB" sz="1400" dirty="0">
                <a:latin typeface="Signika"/>
              </a:rPr>
              <a:t>: </a:t>
            </a:r>
            <a:endParaRPr lang="en-GB" sz="1400" dirty="0">
              <a:solidFill>
                <a:srgbClr val="FF0000"/>
              </a:solidFill>
              <a:latin typeface="Signik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Signika"/>
              </a:rPr>
              <a:t> Progress </a:t>
            </a:r>
            <a:r>
              <a:rPr lang="en-GB" sz="1400" dirty="0" smtClean="0">
                <a:latin typeface="Signika"/>
              </a:rPr>
              <a:t>update</a:t>
            </a:r>
            <a:endParaRPr lang="en-GB" sz="1400" dirty="0">
              <a:latin typeface="Signika"/>
            </a:endParaRPr>
          </a:p>
          <a:p>
            <a:pPr marL="0" indent="0">
              <a:buNone/>
            </a:pPr>
            <a:r>
              <a:rPr lang="en-GB" sz="1400" dirty="0">
                <a:latin typeface="Signika"/>
              </a:rPr>
              <a:t>Wider Programme </a:t>
            </a:r>
            <a:r>
              <a:rPr lang="en-GB" sz="1400" dirty="0" smtClean="0">
                <a:latin typeface="Signika"/>
              </a:rPr>
              <a:t>updates:</a:t>
            </a:r>
            <a:endParaRPr lang="en-GB" sz="1400" dirty="0">
              <a:latin typeface="Signik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Signika"/>
              </a:rPr>
              <a:t>Acquisitions – Freehold &amp; Leasehold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latin typeface="Signika"/>
              </a:rPr>
              <a:t>Disposals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ignika"/>
              </a:rPr>
              <a:t>Public </a:t>
            </a:r>
            <a:r>
              <a:rPr lang="en-GB" sz="1400" dirty="0">
                <a:latin typeface="Signika"/>
              </a:rPr>
              <a:t>Contact </a:t>
            </a:r>
            <a:r>
              <a:rPr lang="en-GB" sz="1400" dirty="0" smtClean="0">
                <a:latin typeface="Signika"/>
              </a:rPr>
              <a:t>Offices inc. Stechford</a:t>
            </a:r>
            <a:endParaRPr lang="en-GB" sz="1400" dirty="0">
              <a:latin typeface="Signika"/>
            </a:endParaRPr>
          </a:p>
          <a:p>
            <a:endParaRPr lang="en-GB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339502"/>
            <a:ext cx="7631568" cy="144016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2000" b="1" dirty="0">
                <a:solidFill>
                  <a:srgbClr val="007AA5"/>
                </a:solidFill>
                <a:latin typeface="Signika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278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339502"/>
            <a:ext cx="7631568" cy="144016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2000" b="1" dirty="0" smtClean="0">
                <a:solidFill>
                  <a:srgbClr val="007AA5"/>
                </a:solidFill>
                <a:latin typeface="Signika"/>
              </a:rPr>
              <a:t>Park Lane Phase 1 – Progress </a:t>
            </a:r>
            <a:endParaRPr lang="en-GB" sz="2000" b="1" dirty="0">
              <a:solidFill>
                <a:srgbClr val="007AA5"/>
              </a:solidFill>
              <a:latin typeface="Signik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27534"/>
            <a:ext cx="702009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WDC started construction programme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On site early and ground works progressing well and to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Tower </a:t>
            </a:r>
            <a:r>
              <a:rPr lang="en-GB" sz="1400" dirty="0">
                <a:solidFill>
                  <a:prstClr val="black"/>
                </a:solidFill>
                <a:latin typeface="Signika"/>
              </a:rPr>
              <a:t>crane to be installed 19/20</a:t>
            </a:r>
            <a:r>
              <a:rPr lang="en-GB" sz="1400" baseline="30000" dirty="0">
                <a:solidFill>
                  <a:prstClr val="black"/>
                </a:solidFill>
                <a:latin typeface="Signika"/>
              </a:rPr>
              <a:t>th</a:t>
            </a:r>
            <a:r>
              <a:rPr lang="en-GB" sz="1400" dirty="0">
                <a:solidFill>
                  <a:prstClr val="black"/>
                </a:solidFill>
                <a:latin typeface="Signika"/>
              </a:rPr>
              <a:t> </a:t>
            </a: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Concrete </a:t>
            </a:r>
            <a:r>
              <a:rPr lang="en-GB" sz="1400" dirty="0">
                <a:solidFill>
                  <a:prstClr val="black"/>
                </a:solidFill>
                <a:latin typeface="Signika"/>
              </a:rPr>
              <a:t>frame of building to start 11</a:t>
            </a:r>
            <a:r>
              <a:rPr lang="en-GB" sz="1400" baseline="30000" dirty="0">
                <a:solidFill>
                  <a:prstClr val="black"/>
                </a:solidFill>
                <a:latin typeface="Signika"/>
              </a:rPr>
              <a:t>th</a:t>
            </a:r>
            <a:r>
              <a:rPr lang="en-GB" sz="1400" dirty="0">
                <a:solidFill>
                  <a:prstClr val="black"/>
                </a:solidFill>
                <a:latin typeface="Signika"/>
              </a:rPr>
              <a:t> </a:t>
            </a: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November</a:t>
            </a:r>
          </a:p>
          <a:p>
            <a:endParaRPr lang="en-GB" sz="1400" dirty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Target for completion of construction: Winter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Operational testing from Spring 2021 to 2022 ahead of CWG2022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Key dependencies with Logistics and Park Lane Phase </a:t>
            </a: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Additional funding bid with CWG 2022 and ROCU in progress</a:t>
            </a:r>
            <a:endParaRPr lang="en-GB" sz="1400" dirty="0">
              <a:solidFill>
                <a:prstClr val="black"/>
              </a:solidFill>
              <a:latin typeface="Signika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sz="1500" dirty="0" smtClean="0">
              <a:solidFill>
                <a:prstClr val="black"/>
              </a:solidFill>
              <a:latin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34483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9337" y="414067"/>
            <a:ext cx="160451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solidFill>
                  <a:prstClr val="black"/>
                </a:solidFill>
              </a:rPr>
              <a:t>Park Lane Phase 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93652" y="691066"/>
            <a:ext cx="179677" cy="1344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68076" y="678671"/>
            <a:ext cx="135558" cy="569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8106" y="2911415"/>
            <a:ext cx="1604513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>
                <a:solidFill>
                  <a:prstClr val="black"/>
                </a:solidFill>
              </a:rPr>
              <a:t>Park Lane Phase 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913408" y="2691442"/>
            <a:ext cx="323491" cy="219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01292" y="698707"/>
            <a:ext cx="386711" cy="1098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339502"/>
            <a:ext cx="7631568" cy="144016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2000" b="1" dirty="0">
                <a:solidFill>
                  <a:srgbClr val="007AA5"/>
                </a:solidFill>
                <a:latin typeface="Signika"/>
              </a:rPr>
              <a:t>Park Lane Phase </a:t>
            </a:r>
            <a:r>
              <a:rPr lang="en-GB" sz="2000" b="1" dirty="0" smtClean="0">
                <a:solidFill>
                  <a:srgbClr val="007AA5"/>
                </a:solidFill>
                <a:latin typeface="Signika"/>
              </a:rPr>
              <a:t>2 </a:t>
            </a:r>
            <a:r>
              <a:rPr lang="en-GB" sz="2000" b="1" dirty="0">
                <a:solidFill>
                  <a:srgbClr val="007AA5"/>
                </a:solidFill>
                <a:latin typeface="Signika"/>
              </a:rPr>
              <a:t>– Progress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483518"/>
            <a:ext cx="8460251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Feasibility stage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Stage 3 workshops complete (stakeholders, SME’s and contractors)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Issue with storage for Block B (IT building and vehicle bay area</a:t>
            </a: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) being explored</a:t>
            </a:r>
          </a:p>
          <a:p>
            <a:endParaRPr lang="en-GB" sz="1400" dirty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Impact upon cost and timeline to be </a:t>
            </a: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agreed, design </a:t>
            </a:r>
            <a:r>
              <a:rPr lang="en-GB" sz="1400" dirty="0">
                <a:solidFill>
                  <a:prstClr val="black"/>
                </a:solidFill>
                <a:latin typeface="Signika"/>
              </a:rPr>
              <a:t>to then recommence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Stage 3 report due in November 2019 – Stage 4 to start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Proposed start on site January 2020 with enabling works to be agreed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prstClr val="black"/>
              </a:solidFill>
              <a:latin typeface="Signik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Proposal to agree contract sum February and sign delivery agreement March 2020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sz="1500" dirty="0" smtClean="0">
              <a:solidFill>
                <a:prstClr val="black"/>
              </a:solidFill>
              <a:latin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1598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339502"/>
            <a:ext cx="7631568" cy="144016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2000" b="1" dirty="0" smtClean="0">
                <a:solidFill>
                  <a:srgbClr val="007AA5"/>
                </a:solidFill>
                <a:latin typeface="Signika"/>
              </a:rPr>
              <a:t>Logistics </a:t>
            </a:r>
            <a:r>
              <a:rPr lang="en-GB" sz="2000" b="1" dirty="0">
                <a:solidFill>
                  <a:srgbClr val="007AA5"/>
                </a:solidFill>
                <a:latin typeface="Signika"/>
              </a:rPr>
              <a:t>– Progress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555526"/>
            <a:ext cx="8028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Planning </a:t>
            </a: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application for new site exit in progress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Garage </a:t>
            </a:r>
            <a:r>
              <a:rPr lang="en-GB" sz="1400" dirty="0">
                <a:solidFill>
                  <a:prstClr val="black"/>
                </a:solidFill>
                <a:latin typeface="Signika"/>
              </a:rPr>
              <a:t>workshop design agreed and supplier appointed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Bespoke storage solution design and specialist supplier agreed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Detailed </a:t>
            </a:r>
            <a:r>
              <a:rPr lang="en-GB" sz="1400" dirty="0">
                <a:solidFill>
                  <a:prstClr val="black"/>
                </a:solidFill>
                <a:latin typeface="Signika"/>
              </a:rPr>
              <a:t>floor plans developed in consultation with stakeholders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Detailed </a:t>
            </a:r>
            <a:r>
              <a:rPr lang="en-GB" sz="1400" dirty="0">
                <a:solidFill>
                  <a:prstClr val="black"/>
                </a:solidFill>
                <a:latin typeface="Signika"/>
              </a:rPr>
              <a:t>business readiness and relocation plans to be developed from Oct 19 onwards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Signika"/>
              </a:rPr>
              <a:t>Additional revenue benefit of £1.633m secured from re-negotiated Princip St lease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latin typeface="Signika"/>
              </a:rPr>
              <a:t>Sign off costs and enter into Delivery Agreement planned for Oct 19</a:t>
            </a:r>
            <a:endParaRPr lang="en-GB" sz="1400" dirty="0">
              <a:solidFill>
                <a:prstClr val="black"/>
              </a:solidFill>
              <a:latin typeface="Signika"/>
            </a:endParaRPr>
          </a:p>
        </p:txBody>
      </p:sp>
    </p:spTree>
    <p:extLst>
      <p:ext uri="{BB962C8B-B14F-4D97-AF65-F5344CB8AC3E}">
        <p14:creationId xmlns:p14="http://schemas.microsoft.com/office/powerpoint/2010/main" val="39478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339502"/>
            <a:ext cx="7631568" cy="144016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2000" b="1" dirty="0" smtClean="0">
                <a:solidFill>
                  <a:srgbClr val="007AA5"/>
                </a:solidFill>
                <a:latin typeface="Signika"/>
              </a:rPr>
              <a:t>Logistics </a:t>
            </a:r>
            <a:r>
              <a:rPr lang="en-GB" sz="2000" b="1" dirty="0">
                <a:solidFill>
                  <a:srgbClr val="007AA5"/>
                </a:solidFill>
                <a:latin typeface="Signika"/>
              </a:rPr>
              <a:t>– </a:t>
            </a:r>
            <a:r>
              <a:rPr lang="en-GB" sz="2000" b="1" dirty="0" smtClean="0">
                <a:solidFill>
                  <a:srgbClr val="007AA5"/>
                </a:solidFill>
                <a:latin typeface="Signika"/>
              </a:rPr>
              <a:t>On-site progress </a:t>
            </a:r>
            <a:endParaRPr lang="en-GB" sz="2000" b="1" dirty="0">
              <a:solidFill>
                <a:srgbClr val="007AA5"/>
              </a:solidFill>
              <a:latin typeface="Signik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7" y="791172"/>
            <a:ext cx="3456384" cy="162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37" y="754595"/>
            <a:ext cx="3384376" cy="1663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88058"/>
            <a:ext cx="2342050" cy="1756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72" y="2489994"/>
            <a:ext cx="2339468" cy="1754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7" y="2483780"/>
            <a:ext cx="2269445" cy="17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2800" y="339502"/>
            <a:ext cx="7631568" cy="144016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2000" b="1" dirty="0">
                <a:solidFill>
                  <a:srgbClr val="007AA5"/>
                </a:solidFill>
                <a:latin typeface="Signika"/>
              </a:rPr>
              <a:t>Logistics – </a:t>
            </a:r>
            <a:r>
              <a:rPr lang="en-GB" sz="2000" b="1" dirty="0" smtClean="0">
                <a:solidFill>
                  <a:srgbClr val="007AA5"/>
                </a:solidFill>
                <a:latin typeface="Signika"/>
              </a:rPr>
              <a:t>Overarching project timeline </a:t>
            </a:r>
            <a:endParaRPr lang="en-GB" sz="2000" b="1" dirty="0">
              <a:solidFill>
                <a:srgbClr val="007AA5"/>
              </a:solidFill>
              <a:latin typeface="Signika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1329" y="3313659"/>
            <a:ext cx="8636921" cy="647458"/>
          </a:xfrm>
          <a:prstGeom prst="rightArrow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lowchart: Decision 6"/>
          <p:cNvSpPr/>
          <p:nvPr/>
        </p:nvSpPr>
        <p:spPr>
          <a:xfrm flipV="1">
            <a:off x="210925" y="3216129"/>
            <a:ext cx="233445" cy="243931"/>
          </a:xfrm>
          <a:prstGeom prst="flowChartDecision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18782072">
            <a:off x="-26491" y="2287420"/>
            <a:ext cx="231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Nov’18 - Exchange of contracts</a:t>
            </a:r>
          </a:p>
        </p:txBody>
      </p:sp>
      <p:sp>
        <p:nvSpPr>
          <p:cNvPr id="9" name="Flowchart: Decision 8"/>
          <p:cNvSpPr/>
          <p:nvPr/>
        </p:nvSpPr>
        <p:spPr>
          <a:xfrm flipV="1">
            <a:off x="757410" y="3225825"/>
            <a:ext cx="233445" cy="243931"/>
          </a:xfrm>
          <a:prstGeom prst="flowChartDecision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8782072">
            <a:off x="429608" y="2110323"/>
            <a:ext cx="2865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Jan’19 - Initial concept design commenced</a:t>
            </a:r>
          </a:p>
        </p:txBody>
      </p:sp>
      <p:sp>
        <p:nvSpPr>
          <p:cNvPr id="11" name="Flowchart: Decision 10"/>
          <p:cNvSpPr/>
          <p:nvPr/>
        </p:nvSpPr>
        <p:spPr>
          <a:xfrm flipV="1">
            <a:off x="1346303" y="3252529"/>
            <a:ext cx="233445" cy="243931"/>
          </a:xfrm>
          <a:prstGeom prst="flowChartDecision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rot="18782072">
            <a:off x="959941" y="1922963"/>
            <a:ext cx="358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Mar’19 - Detailed design developed</a:t>
            </a:r>
          </a:p>
        </p:txBody>
      </p:sp>
      <p:sp>
        <p:nvSpPr>
          <p:cNvPr id="13" name="Flowchart: Decision 12"/>
          <p:cNvSpPr/>
          <p:nvPr/>
        </p:nvSpPr>
        <p:spPr>
          <a:xfrm flipV="1">
            <a:off x="2495711" y="3236559"/>
            <a:ext cx="233445" cy="243931"/>
          </a:xfrm>
          <a:prstGeom prst="flowChartDecision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rot="18852977">
            <a:off x="2074978" y="1773271"/>
            <a:ext cx="3943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Jul’19 - Enter into enabling works delivery agreement</a:t>
            </a:r>
          </a:p>
        </p:txBody>
      </p:sp>
      <p:sp>
        <p:nvSpPr>
          <p:cNvPr id="15" name="TextBox 14"/>
          <p:cNvSpPr txBox="1"/>
          <p:nvPr/>
        </p:nvSpPr>
        <p:spPr>
          <a:xfrm rot="18782072">
            <a:off x="2632348" y="1663570"/>
            <a:ext cx="4109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Jul’19 – Enabling works construction commences</a:t>
            </a:r>
          </a:p>
        </p:txBody>
      </p:sp>
      <p:sp>
        <p:nvSpPr>
          <p:cNvPr id="16" name="Flowchart: Decision 15"/>
          <p:cNvSpPr/>
          <p:nvPr/>
        </p:nvSpPr>
        <p:spPr>
          <a:xfrm flipV="1">
            <a:off x="5867464" y="3251232"/>
            <a:ext cx="208603" cy="243931"/>
          </a:xfrm>
          <a:prstGeom prst="flowChartDecision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18782072">
            <a:off x="5565966" y="2143091"/>
            <a:ext cx="282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 ’20 - Construction complete</a:t>
            </a:r>
          </a:p>
        </p:txBody>
      </p:sp>
      <p:sp>
        <p:nvSpPr>
          <p:cNvPr id="18" name="Flowchart: Decision 17"/>
          <p:cNvSpPr/>
          <p:nvPr/>
        </p:nvSpPr>
        <p:spPr>
          <a:xfrm flipV="1">
            <a:off x="6571089" y="3247880"/>
            <a:ext cx="233445" cy="243931"/>
          </a:xfrm>
          <a:prstGeom prst="flowChartDecision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 rot="18782072">
            <a:off x="6221022" y="2094025"/>
            <a:ext cx="3007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Apr ’20 - WMP fit out complete</a:t>
            </a:r>
          </a:p>
        </p:txBody>
      </p:sp>
      <p:sp>
        <p:nvSpPr>
          <p:cNvPr id="20" name="Flowchart: Decision 19"/>
          <p:cNvSpPr/>
          <p:nvPr/>
        </p:nvSpPr>
        <p:spPr>
          <a:xfrm flipV="1">
            <a:off x="7299945" y="3257358"/>
            <a:ext cx="233445" cy="243931"/>
          </a:xfrm>
          <a:prstGeom prst="flowChartDecision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18782072">
            <a:off x="6972227" y="2189380"/>
            <a:ext cx="2671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Apr ’20 - Occupation  commences</a:t>
            </a:r>
          </a:p>
        </p:txBody>
      </p:sp>
      <p:sp>
        <p:nvSpPr>
          <p:cNvPr id="22" name="Flowchart: Decision 21"/>
          <p:cNvSpPr/>
          <p:nvPr/>
        </p:nvSpPr>
        <p:spPr>
          <a:xfrm flipV="1">
            <a:off x="1913622" y="3245133"/>
            <a:ext cx="233445" cy="243931"/>
          </a:xfrm>
          <a:prstGeom prst="flowChartDecision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18782072">
            <a:off x="1650101" y="2193045"/>
            <a:ext cx="2744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May’19 - Sign off detailed design</a:t>
            </a:r>
          </a:p>
        </p:txBody>
      </p:sp>
      <p:sp>
        <p:nvSpPr>
          <p:cNvPr id="26" name="TextBox 25"/>
          <p:cNvSpPr txBox="1"/>
          <p:nvPr/>
        </p:nvSpPr>
        <p:spPr>
          <a:xfrm rot="18782072">
            <a:off x="3349946" y="1612075"/>
            <a:ext cx="4213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Oct’19 – Sign off costs &amp; Enter into wider delivery agreement</a:t>
            </a:r>
          </a:p>
        </p:txBody>
      </p:sp>
      <p:sp>
        <p:nvSpPr>
          <p:cNvPr id="27" name="Flowchart: Decision 26"/>
          <p:cNvSpPr/>
          <p:nvPr/>
        </p:nvSpPr>
        <p:spPr>
          <a:xfrm flipV="1">
            <a:off x="3867412" y="3225826"/>
            <a:ext cx="233445" cy="243931"/>
          </a:xfrm>
          <a:prstGeom prst="flowChartDecision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lowchart: Decision 27"/>
          <p:cNvSpPr/>
          <p:nvPr/>
        </p:nvSpPr>
        <p:spPr>
          <a:xfrm flipV="1">
            <a:off x="3170727" y="3231435"/>
            <a:ext cx="233445" cy="243931"/>
          </a:xfrm>
          <a:prstGeom prst="flowChartDecision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18782072">
            <a:off x="3894166" y="1605266"/>
            <a:ext cx="4213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Oct’19 – Construction commences (Post enabling works) </a:t>
            </a:r>
          </a:p>
        </p:txBody>
      </p:sp>
      <p:sp>
        <p:nvSpPr>
          <p:cNvPr id="30" name="Flowchart: Decision 29"/>
          <p:cNvSpPr/>
          <p:nvPr/>
        </p:nvSpPr>
        <p:spPr>
          <a:xfrm flipV="1">
            <a:off x="4426085" y="3232719"/>
            <a:ext cx="233445" cy="243931"/>
          </a:xfrm>
          <a:prstGeom prst="flowChartDecision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8782072">
            <a:off x="4574690" y="1608894"/>
            <a:ext cx="4213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Jan’20- Feb’20 – Stakeholder NWoW sessions</a:t>
            </a:r>
          </a:p>
        </p:txBody>
      </p:sp>
      <p:sp>
        <p:nvSpPr>
          <p:cNvPr id="32" name="Flowchart: Decision 31"/>
          <p:cNvSpPr/>
          <p:nvPr/>
        </p:nvSpPr>
        <p:spPr>
          <a:xfrm flipV="1">
            <a:off x="5099884" y="3238625"/>
            <a:ext cx="233445" cy="243931"/>
          </a:xfrm>
          <a:prstGeom prst="flowChartDecision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7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339502"/>
            <a:ext cx="7631568" cy="144016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2800" kern="1200" spc="0" baseline="0" dirty="0" smtClean="0">
                <a:solidFill>
                  <a:schemeClr val="tx2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GB" sz="2000" b="1" dirty="0" smtClean="0">
                <a:solidFill>
                  <a:srgbClr val="007AA5"/>
                </a:solidFill>
                <a:latin typeface="Signika"/>
              </a:rPr>
              <a:t>Enhancements </a:t>
            </a:r>
            <a:r>
              <a:rPr lang="en-GB" sz="2000" b="1" dirty="0">
                <a:solidFill>
                  <a:srgbClr val="007AA5"/>
                </a:solidFill>
                <a:latin typeface="Signika"/>
              </a:rPr>
              <a:t>– Progress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483518"/>
            <a:ext cx="90364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Signika"/>
              </a:rPr>
              <a:t>Consists of 4 sites: Edgbaston, Moseley, Low Hill &amp; Winchcombe Road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Signik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Signika"/>
              </a:rPr>
              <a:t>Stakeholder engagement to gather requirements completed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Signik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Signika"/>
              </a:rPr>
              <a:t>Initial concept designs developed and progressed into detailed &amp; technical (D&amp;T) design stage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Signik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ignika"/>
              </a:rPr>
              <a:t>Perfect </a:t>
            </a:r>
            <a:r>
              <a:rPr lang="en-GB" sz="1400" dirty="0">
                <a:latin typeface="Signika"/>
              </a:rPr>
              <a:t>Circle appointed to progress D &amp; T designs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Signik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Signika"/>
              </a:rPr>
              <a:t>Further stakeholder engagement and business readiness activities undertaken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Signik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Signika"/>
              </a:rPr>
              <a:t>Currently working through final costs and detailed designs </a:t>
            </a:r>
            <a:r>
              <a:rPr lang="en-GB" sz="1400" dirty="0" smtClean="0">
                <a:latin typeface="Signika"/>
              </a:rPr>
              <a:t>to </a:t>
            </a:r>
            <a:r>
              <a:rPr lang="en-GB" sz="1400" dirty="0">
                <a:latin typeface="Signika"/>
              </a:rPr>
              <a:t>inform final programme </a:t>
            </a:r>
            <a:r>
              <a:rPr lang="en-GB" sz="1400" dirty="0" smtClean="0">
                <a:latin typeface="Signika"/>
              </a:rPr>
              <a:t>&amp; costs</a:t>
            </a:r>
            <a:endParaRPr lang="en-GB" sz="1400" dirty="0">
              <a:latin typeface="Signik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Signik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Signika"/>
              </a:rPr>
              <a:t>Sign off detailed design and costs Oct 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Signik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Signika"/>
              </a:rPr>
              <a:t>Sign Delivery Agreements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Signik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Signika"/>
              </a:rPr>
              <a:t>Commence remaining decants, refurbishment and subsequent fit outs and repopulation for each site</a:t>
            </a:r>
          </a:p>
        </p:txBody>
      </p:sp>
    </p:spTree>
    <p:extLst>
      <p:ext uri="{BB962C8B-B14F-4D97-AF65-F5344CB8AC3E}">
        <p14:creationId xmlns:p14="http://schemas.microsoft.com/office/powerpoint/2010/main" val="39158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9B2D7332376CDA40911B9432AADE569900756AA843FDA8A940ABEBF84D1E24B6D1" ma:contentTypeVersion="2" ma:contentTypeDescription="Create a Word Document" ma:contentTypeScope="" ma:versionID="513d391213c94bdf28b4660ac47ac42d">
  <xsd:schema xmlns:xsd="http://www.w3.org/2001/XMLSchema" xmlns:xs="http://www.w3.org/2001/XMLSchema" xmlns:p="http://schemas.microsoft.com/office/2006/metadata/properties" xmlns:ns2="5266e339-39c2-409b-b9ee-bf1c659db9b0" targetNamespace="http://schemas.microsoft.com/office/2006/metadata/properties" ma:root="true" ma:fieldsID="32f7ba4f13dd999734b33837778fb4a9" ns2:_="">
    <xsd:import namespace="5266e339-39c2-409b-b9ee-bf1c659db9b0"/>
    <xsd:element name="properties">
      <xsd:complexType>
        <xsd:sequence>
          <xsd:element name="documentManagement">
            <xsd:complexType>
              <xsd:all>
                <xsd:element ref="ns2:wmpRelevantDate" minOccurs="0"/>
                <xsd:element ref="ns2:wmpDocumentOwner" minOccurs="0"/>
                <xsd:element ref="ns2:wmpDocumentType" minOccurs="0"/>
                <xsd:element ref="ns2:wmpAppealstoThePCC" minOccurs="0"/>
                <xsd:element ref="ns2:wmpBusinessPlanning" minOccurs="0"/>
                <xsd:element ref="ns2:wmpCaseWork" minOccurs="0"/>
                <xsd:element ref="ns2:wmpCommunications" minOccurs="0"/>
                <xsd:element ref="ns2:wmpFinance" minOccurs="0"/>
                <xsd:element ref="ns2:wmpForceDepartment" minOccurs="0"/>
                <xsd:element ref="ns2:wmpForceLPU" minOccurs="0"/>
                <xsd:element ref="ns2:wmpGeneralTags" minOccurs="0"/>
                <xsd:element ref="ns2:wmpHumanResources" minOccurs="0"/>
                <xsd:element ref="ns2:wmpKeywords" minOccurs="0"/>
                <xsd:element ref="ns2:wmpLocalPartners" minOccurs="0"/>
                <xsd:element ref="ns2:wmpNationalBodies" minOccurs="0"/>
                <xsd:element ref="ns2:wmpOfficeManagement" minOccurs="0"/>
                <xsd:element ref="ns2:wmpPCCDecision" minOccurs="0"/>
                <xsd:element ref="ns2:wmpPublicMeetings" minOccurs="0"/>
                <xsd:element ref="ns2:wmpTransi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6e339-39c2-409b-b9ee-bf1c659db9b0" elementFormDefault="qualified">
    <xsd:import namespace="http://schemas.microsoft.com/office/2006/documentManagement/types"/>
    <xsd:import namespace="http://schemas.microsoft.com/office/infopath/2007/PartnerControls"/>
    <xsd:element name="wmpRelevantDate" ma:index="8" nillable="true" ma:displayName="Relevant Date" ma:description="" ma:format="DateOnly" ma:internalName="wmpRelevantDate">
      <xsd:simpleType>
        <xsd:restriction base="dms:DateTime"/>
      </xsd:simpleType>
    </xsd:element>
    <xsd:element name="wmpDocumentOwner" ma:index="9" nillable="true" ma:displayName="Document Owner" ma:list="UserInfo" ma:internalName="wmpDocument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mpDocumentType" ma:index="10" nillable="true" ma:displayName="Document Type" ma:default="" ma:internalName="wmpDocumentType" ma:readOnly="false">
      <xsd:simpleType>
        <xsd:restriction base="dms:Choice">
          <xsd:enumeration value="Agenda"/>
          <xsd:enumeration value="Briefing"/>
          <xsd:enumeration value="Commissioning brief"/>
          <xsd:enumeration value="Correspondence"/>
          <xsd:enumeration value="Database"/>
          <xsd:enumeration value="Form"/>
          <xsd:enumeration value="Image"/>
          <xsd:enumeration value="Manual"/>
          <xsd:enumeration value="Minutes"/>
          <xsd:enumeration value="Notes"/>
          <xsd:enumeration value="Policy/Procedure"/>
          <xsd:enumeration value="Presentation"/>
          <xsd:enumeration value="Project initiation"/>
          <xsd:enumeration value="Publication"/>
          <xsd:enumeration value="Report"/>
          <xsd:enumeration value="Spreadsheet"/>
          <xsd:enumeration value="Telephone Note"/>
          <xsd:enumeration value="Other"/>
        </xsd:restriction>
      </xsd:simpleType>
    </xsd:element>
    <xsd:element name="wmpAppealstoThePCC" ma:index="11" nillable="true" ma:displayName="Appeals to The PCC" ma:default="" ma:internalName="wmpAppealstoThePCC" ma:readOnly="false">
      <xsd:simpleType>
        <xsd:restriction base="dms:Choice">
          <xsd:enumeration value="Business interest"/>
          <xsd:enumeration value="Dismissal"/>
          <xsd:enumeration value="Misconduct hearings"/>
          <xsd:enumeration value="Police appeal tribunals"/>
          <xsd:enumeration value="Other"/>
        </xsd:restriction>
      </xsd:simpleType>
    </xsd:element>
    <xsd:element name="wmpBusinessPlanning" ma:index="12" nillable="true" ma:displayName="Business Planning" ma:default="" ma:internalName="wmpBusinessPlanning" ma:readOnly="false">
      <xsd:simpleType>
        <xsd:restriction base="dms:Choice">
          <xsd:enumeration value="Annual reports"/>
          <xsd:enumeration value="Business continuity"/>
          <xsd:enumeration value="Delivery plan"/>
          <xsd:enumeration value="Police and crime plan"/>
          <xsd:enumeration value="Risk Management"/>
          <xsd:enumeration value="Strategy"/>
          <xsd:enumeration value="Other"/>
        </xsd:restriction>
      </xsd:simpleType>
    </xsd:element>
    <xsd:element name="wmpCaseWork" ma:index="13" nillable="true" ma:displayName="Case Work" ma:default="" ma:internalName="wmpCaseWork" ma:readOnly="false">
      <xsd:simpleType>
        <xsd:restriction base="dms:Choice">
          <xsd:enumeration value="Complaint"/>
          <xsd:enumeration value="Freedom of information"/>
          <xsd:enumeration value="Other"/>
        </xsd:restriction>
      </xsd:simpleType>
    </xsd:element>
    <xsd:element name="wmpCommunications" ma:index="14" nillable="true" ma:displayName="Communications" ma:default="" ma:internalName="wmpCommunications" ma:readOnly="false">
      <xsd:simpleType>
        <xsd:restriction base="dms:Choice">
          <xsd:enumeration value="Branding"/>
          <xsd:enumeration value="Internet /Intranet"/>
          <xsd:enumeration value="Media"/>
          <xsd:enumeration value="Photography"/>
          <xsd:enumeration value="Public Relations"/>
          <xsd:enumeration value="Other"/>
        </xsd:restriction>
      </xsd:simpleType>
    </xsd:element>
    <xsd:element name="wmpFinance" ma:index="15" nillable="true" ma:displayName="Finance" ma:default="" ma:internalName="wmpFinance" ma:readOnly="false">
      <xsd:simpleType>
        <xsd:restriction base="dms:Choice">
          <xsd:enumeration value="Budget"/>
          <xsd:enumeration value="Commissioning"/>
          <xsd:enumeration value="Community Initiative Fund"/>
          <xsd:enumeration value="Contracts and Procurement"/>
          <xsd:enumeration value="Expenses"/>
          <xsd:enumeration value="Grants and funding"/>
          <xsd:enumeration value="Pensions"/>
          <xsd:enumeration value="Precept"/>
          <xsd:enumeration value="Treasury Management"/>
          <xsd:enumeration value="Other"/>
        </xsd:restriction>
      </xsd:simpleType>
    </xsd:element>
    <xsd:element name="wmpForceDepartment" ma:index="16" nillable="true" ma:displayName="Force Department" ma:default="" ma:internalName="wmpForceDepartment" ma:readOnly="false">
      <xsd:simpleType>
        <xsd:restriction base="dms:Choice">
          <xsd:enumeration value="CMPG"/>
          <xsd:enumeration value="Command Team"/>
          <xsd:enumeration value="Community Justice and Custody"/>
          <xsd:enumeration value="Corporate Communications"/>
          <xsd:enumeration value="Corporate services"/>
          <xsd:enumeration value="EDHR"/>
          <xsd:enumeration value="Finance"/>
          <xsd:enumeration value="Fleet services"/>
          <xsd:enumeration value="Force CATO"/>
          <xsd:enumeration value="Force CID"/>
          <xsd:enumeration value="Force Wide"/>
          <xsd:enumeration value="Human resources"/>
          <xsd:enumeration value="Information services"/>
          <xsd:enumeration value="Intelligence"/>
          <xsd:enumeration value="Learning and development"/>
          <xsd:enumeration value="Legal services"/>
          <xsd:enumeration value="Local policing"/>
          <xsd:enumeration value="Operations"/>
          <xsd:enumeration value="Organisation and service development"/>
          <xsd:enumeration value="Professional standards"/>
          <xsd:enumeration value="Property services"/>
          <xsd:enumeration value="Public protection"/>
          <xsd:enumeration value="WM CTU"/>
          <xsd:enumeration value="Other"/>
        </xsd:restriction>
      </xsd:simpleType>
    </xsd:element>
    <xsd:element name="wmpForceLPU" ma:index="17" nillable="true" ma:displayName="Force LPU" ma:default="" ma:internalName="wmpForceLPU" ma:readOnly="false">
      <xsd:simpleType>
        <xsd:restriction base="dms:Choice">
          <xsd:enumeration value="Birmingham"/>
          <xsd:enumeration value="Birmingham East"/>
          <xsd:enumeration value="Birmingham North"/>
          <xsd:enumeration value="Birmingham South"/>
          <xsd:enumeration value="Birmingham West and Central"/>
          <xsd:enumeration value="Coventry"/>
          <xsd:enumeration value="Dudley"/>
          <xsd:enumeration value="Sandwell"/>
          <xsd:enumeration value="Solihull"/>
          <xsd:enumeration value="Walsall"/>
          <xsd:enumeration value="Wolverhampton"/>
          <xsd:enumeration value="Other"/>
        </xsd:restriction>
      </xsd:simpleType>
    </xsd:element>
    <xsd:element name="wmpGeneralTags" ma:index="18" nillable="true" ma:displayName="General Tags" ma:default="" ma:internalName="wmpGeneralTags" ma:readOnly="false">
      <xsd:simpleType>
        <xsd:restriction base="dms:Choice">
          <xsd:enumeration value="Audit"/>
          <xsd:enumeration value="Boards/Working Groups"/>
          <xsd:enumeration value="Business Improvement"/>
          <xsd:enumeration value="Collaboration"/>
          <xsd:enumeration value="Community Engagement"/>
          <xsd:enumeration value="Consultation"/>
          <xsd:enumeration value="Custody Visiting"/>
          <xsd:enumeration value="EDHR"/>
          <xsd:enumeration value="Legal"/>
          <xsd:enumeration value="Performance"/>
          <xsd:enumeration value="Projects"/>
          <xsd:enumeration value="Regional"/>
          <xsd:enumeration value="Other"/>
        </xsd:restriction>
      </xsd:simpleType>
    </xsd:element>
    <xsd:element name="wmpHumanResources" ma:index="19" nillable="true" ma:displayName="Human Resources" ma:format="Dropdown" ma:internalName="wmpHumanResources" ma:readOnly="false">
      <xsd:simpleType>
        <xsd:restriction base="dms:Choice">
          <xsd:enumeration value="Attendance"/>
          <xsd:enumeration value="Contracts"/>
          <xsd:enumeration value="Establishment"/>
          <xsd:enumeration value="PDR"/>
          <xsd:enumeration value="Personal Files"/>
          <xsd:enumeration value="Recruitment"/>
          <xsd:enumeration value="Training and development"/>
          <xsd:enumeration value="Other"/>
        </xsd:restriction>
      </xsd:simpleType>
    </xsd:element>
    <xsd:element name="wmpKeywords" ma:index="20" nillable="true" ma:displayName="Keywords" ma:internalName="wmpKeywords" ma:readOnly="false">
      <xsd:simpleType>
        <xsd:restriction base="dms:Text"/>
      </xsd:simpleType>
    </xsd:element>
    <xsd:element name="wmpLocalPartners" ma:index="21" nillable="true" ma:displayName="Local Partners" ma:default="" ma:internalName="wmpLocalPartners" ma:readOnly="false">
      <xsd:simpleType>
        <xsd:restriction base="dms:Choice">
          <xsd:enumeration value="Birmingham City Council"/>
          <xsd:enumeration value="Business Organisation"/>
          <xsd:enumeration value="Community safety partnership"/>
          <xsd:enumeration value="Coventry City Council"/>
          <xsd:enumeration value="Dudley MBC"/>
          <xsd:enumeration value="Heads of Community Safety"/>
          <xsd:enumeration value="Local Criminal Justice Board"/>
          <xsd:enumeration value="Sandwell MBC"/>
          <xsd:enumeration value="Solihull MBC"/>
          <xsd:enumeration value="Staffordshire and West Mids JPAC"/>
          <xsd:enumeration value="Voluntary and Community Organisations"/>
          <xsd:enumeration value="Walsall MBC"/>
          <xsd:enumeration value="West Midlands Joint Committee"/>
          <xsd:enumeration value="Wolverhampton City Council"/>
          <xsd:enumeration value="Other"/>
        </xsd:restriction>
      </xsd:simpleType>
    </xsd:element>
    <xsd:element name="wmpNationalBodies" ma:index="22" nillable="true" ma:displayName="National Bodies" ma:default="" ma:internalName="wmpNationalBodies" ma:readOnly="false">
      <xsd:simpleType>
        <xsd:restriction base="dms:Choice">
          <xsd:enumeration value="British Transport Police"/>
          <xsd:enumeration value="Cabinet Office"/>
          <xsd:enumeration value="College of Policing"/>
          <xsd:enumeration value="Courts Service"/>
          <xsd:enumeration value="Crown Prosecution Service"/>
          <xsd:enumeration value="Dept. for Communities and Local Govt"/>
          <xsd:enumeration value="Dept. of Health/NHS"/>
          <xsd:enumeration value="Equality and Human Rights Commission"/>
          <xsd:enumeration value="Highways Agency"/>
          <xsd:enumeration value="HMIC"/>
          <xsd:enumeration value="HM Treasury"/>
          <xsd:enumeration value="Home Office"/>
          <xsd:enumeration value="IPCC"/>
          <xsd:enumeration value="LGA"/>
          <xsd:enumeration value="Ministry of Justice"/>
          <xsd:enumeration value="National Police Air Service"/>
          <xsd:enumeration value="National Crime Agency"/>
          <xsd:enumeration value="NewCo"/>
          <xsd:enumeration value="PCCs National Body"/>
          <xsd:enumeration value="Probation Service"/>
          <xsd:enumeration value="Other"/>
        </xsd:restriction>
      </xsd:simpleType>
    </xsd:element>
    <xsd:element name="wmpOfficeManagement" ma:index="23" nillable="true" ma:displayName="Office Management" ma:default="" ma:internalName="wmpOfficeManagement" ma:readOnly="false">
      <xsd:simpleType>
        <xsd:restriction base="dms:Choice">
          <xsd:enumeration value="Accommodation"/>
          <xsd:enumeration value="Archive"/>
          <xsd:enumeration value="CEO Office"/>
          <xsd:enumeration value="Conferences"/>
          <xsd:enumeration value="Events"/>
          <xsd:enumeration value="Governance of the Office"/>
          <xsd:enumeration value="Health and Safety"/>
          <xsd:enumeration value="IT"/>
          <xsd:enumeration value="Ordering"/>
          <xsd:enumeration value="PCC Office"/>
          <xsd:enumeration value="Projects"/>
          <xsd:enumeration value="Records Management"/>
          <xsd:enumeration value="Other"/>
        </xsd:restriction>
      </xsd:simpleType>
    </xsd:element>
    <xsd:element name="wmpPCCDecision" ma:index="24" nillable="true" ma:displayName="PCC Decision" ma:default="" ma:internalName="wmpPCCDecision" ma:readOnly="false">
      <xsd:simpleType>
        <xsd:restriction base="dms:Choice">
          <xsd:enumeration value="Delegated"/>
          <xsd:enumeration value="PCC"/>
        </xsd:restriction>
      </xsd:simpleType>
    </xsd:element>
    <xsd:element name="wmpPublicMeetings" ma:index="25" nillable="true" ma:displayName="Public Meetings" ma:default="" ma:internalName="wmpPublicMeetings" ma:readOnly="false">
      <xsd:simpleType>
        <xsd:restriction base="dms:Choice">
          <xsd:enumeration value="Consultation"/>
          <xsd:enumeration value="PCC Decision/s"/>
          <xsd:enumeration value="Police and Crime Panel"/>
          <xsd:enumeration value="Other"/>
        </xsd:restriction>
      </xsd:simpleType>
    </xsd:element>
    <xsd:element name="wmpTransition" ma:index="26" nillable="true" ma:displayName="Transition" ma:default="" ma:internalName="wmpTransition" ma:readOnly="false">
      <xsd:simpleType>
        <xsd:restriction base="dms:Choice">
          <xsd:enumeration value="HO Transition Sponsorship Board"/>
          <xsd:enumeration value="Policing Protocol"/>
          <xsd:enumeration value="Strategic Policing Requirement"/>
          <xsd:enumeration value="Victims"/>
          <xsd:enumeration value="WM Transition Governance Board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mpAppealstoThePCC xmlns="5266e339-39c2-409b-b9ee-bf1c659db9b0" xsi:nil="true"/>
    <wmpFinance xmlns="5266e339-39c2-409b-b9ee-bf1c659db9b0" xsi:nil="true"/>
    <wmpKeywords xmlns="5266e339-39c2-409b-b9ee-bf1c659db9b0" xsi:nil="true"/>
    <wmpOfficeManagement xmlns="5266e339-39c2-409b-b9ee-bf1c659db9b0" xsi:nil="true"/>
    <wmpLocalPartners xmlns="5266e339-39c2-409b-b9ee-bf1c659db9b0" xsi:nil="true"/>
    <wmpNationalBodies xmlns="5266e339-39c2-409b-b9ee-bf1c659db9b0" xsi:nil="true"/>
    <wmpBusinessPlanning xmlns="5266e339-39c2-409b-b9ee-bf1c659db9b0" xsi:nil="true"/>
    <wmpForceLPU xmlns="5266e339-39c2-409b-b9ee-bf1c659db9b0" xsi:nil="true"/>
    <wmpPCCDecision xmlns="5266e339-39c2-409b-b9ee-bf1c659db9b0" xsi:nil="true"/>
    <wmpGeneralTags xmlns="5266e339-39c2-409b-b9ee-bf1c659db9b0" xsi:nil="true"/>
    <wmpRelevantDate xmlns="5266e339-39c2-409b-b9ee-bf1c659db9b0" xsi:nil="true"/>
    <wmpDocumentOwner xmlns="5266e339-39c2-409b-b9ee-bf1c659db9b0">
      <UserInfo>
        <DisplayName/>
        <AccountId xsi:nil="true"/>
        <AccountType/>
      </UserInfo>
    </wmpDocumentOwner>
    <wmpCaseWork xmlns="5266e339-39c2-409b-b9ee-bf1c659db9b0" xsi:nil="true"/>
    <wmpHumanResources xmlns="5266e339-39c2-409b-b9ee-bf1c659db9b0" xsi:nil="true"/>
    <wmpDocumentType xmlns="5266e339-39c2-409b-b9ee-bf1c659db9b0" xsi:nil="true"/>
    <wmpCommunications xmlns="5266e339-39c2-409b-b9ee-bf1c659db9b0" xsi:nil="true"/>
    <wmpPublicMeetings xmlns="5266e339-39c2-409b-b9ee-bf1c659db9b0" xsi:nil="true"/>
    <wmpForceDepartment xmlns="5266e339-39c2-409b-b9ee-bf1c659db9b0" xsi:nil="true"/>
    <wmpTransition xmlns="5266e339-39c2-409b-b9ee-bf1c659db9b0" xsi:nil="true"/>
  </documentManagement>
</p:properties>
</file>

<file path=customXml/itemProps1.xml><?xml version="1.0" encoding="utf-8"?>
<ds:datastoreItem xmlns:ds="http://schemas.openxmlformats.org/officeDocument/2006/customXml" ds:itemID="{5FBCAAB0-E784-4F05-8DAF-D36021C070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FA42AF-DB1A-44B4-83A5-455A97BD74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66e339-39c2-409b-b9ee-bf1c659db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793BD-A185-4C78-BE0C-D708DEC00A7E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266e339-39c2-409b-b9ee-bf1c659db9b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570</Words>
  <Application>Microsoft Office PowerPoint</Application>
  <PresentationFormat>On-screen Show (16:9)</PresentationFormat>
  <Paragraphs>129</Paragraphs>
  <Slides>11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Signika</vt:lpstr>
      <vt:lpstr>Wingdings</vt:lpstr>
      <vt:lpstr>Office Theme</vt:lpstr>
      <vt:lpstr>30_Office Theme</vt:lpstr>
      <vt:lpstr>think-cell Slide</vt:lpstr>
      <vt:lpstr> Estates Programme Update SPCB Oct’19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Nigel Wass</dc:creator>
  <cp:lastModifiedBy>Lucy Naylor</cp:lastModifiedBy>
  <cp:revision>41</cp:revision>
  <dcterms:created xsi:type="dcterms:W3CDTF">2016-01-26T10:35:06Z</dcterms:created>
  <dcterms:modified xsi:type="dcterms:W3CDTF">2020-10-23T20:17:31Z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0x0101009B2D7332376CDA40911B9432AADE569900756AA843FDA8A940ABEBF84D1E24B6D1</vt:lpwstr>
  </property>
</Properties>
</file>