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90" r:id="rId5"/>
    <p:sldId id="281" r:id="rId6"/>
    <p:sldId id="267" r:id="rId7"/>
    <p:sldId id="275" r:id="rId8"/>
    <p:sldId id="276" r:id="rId9"/>
    <p:sldId id="277" r:id="rId10"/>
    <p:sldId id="278" r:id="rId11"/>
    <p:sldId id="279" r:id="rId12"/>
    <p:sldId id="287" r:id="rId13"/>
    <p:sldId id="282" r:id="rId14"/>
    <p:sldId id="266" r:id="rId15"/>
    <p:sldId id="268" r:id="rId16"/>
    <p:sldId id="269" r:id="rId17"/>
    <p:sldId id="270" r:id="rId18"/>
    <p:sldId id="271" r:id="rId19"/>
    <p:sldId id="272" r:id="rId20"/>
    <p:sldId id="273" r:id="rId21"/>
    <p:sldId id="274" r:id="rId22"/>
    <p:sldId id="285" r:id="rId23"/>
    <p:sldId id="284" r:id="rId24"/>
    <p:sldId id="256" r:id="rId25"/>
    <p:sldId id="257" r:id="rId26"/>
    <p:sldId id="258" r:id="rId27"/>
    <p:sldId id="259" r:id="rId28"/>
    <p:sldId id="260" r:id="rId29"/>
    <p:sldId id="261" r:id="rId30"/>
    <p:sldId id="262" r:id="rId31"/>
    <p:sldId id="263" r:id="rId32"/>
    <p:sldId id="264" r:id="rId33"/>
    <p:sldId id="265" r:id="rId34"/>
    <p:sldId id="288" r:id="rId35"/>
    <p:sldId id="286"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4" autoAdjust="0"/>
  </p:normalViewPr>
  <p:slideViewPr>
    <p:cSldViewPr snapToGrid="0">
      <p:cViewPr varScale="1">
        <p:scale>
          <a:sx n="71" d="100"/>
          <a:sy n="71" d="100"/>
        </p:scale>
        <p:origin x="4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07417-9A2F-4744-B804-9661AC52AE28}"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8C681-D3D0-4F4C-8D73-5CD426F40AE6}" type="slidenum">
              <a:rPr lang="en-GB" smtClean="0"/>
              <a:t>‹#›</a:t>
            </a:fld>
            <a:endParaRPr lang="en-GB"/>
          </a:p>
        </p:txBody>
      </p:sp>
    </p:spTree>
    <p:extLst>
      <p:ext uri="{BB962C8B-B14F-4D97-AF65-F5344CB8AC3E}">
        <p14:creationId xmlns:p14="http://schemas.microsoft.com/office/powerpoint/2010/main" val="172339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 neighbourhood officer has commissioned</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an intelligence product</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identify</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individuals</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of primary school age under the “connected to” VC rules who are vulnerable and potentially at risk of causing harm or being harmed and  who may benefit from safeguarding/intervention from a police and partnership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The user would make selections for the relevant NPU for example Sandwell. You can then filter this down to choose a more granular area to refine the search. In this case Princes End neighbourhood from the data presented. Selected individuals who are 10 and under using the filters to refine the age group. This age group was filtered as under the age of criminal liability to demonstrate the strategic and multi agency approaches that are practiced to intervene,</a:t>
            </a:r>
            <a:r>
              <a:rPr lang="en-GB" baseline="0" dirty="0"/>
              <a:t> </a:t>
            </a:r>
            <a:r>
              <a:rPr lang="en-GB" dirty="0"/>
              <a:t>safeguard and information share.</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4</a:t>
            </a:fld>
            <a:endParaRPr lang="en-GB"/>
          </a:p>
        </p:txBody>
      </p:sp>
    </p:spTree>
    <p:extLst>
      <p:ext uri="{BB962C8B-B14F-4D97-AF65-F5344CB8AC3E}">
        <p14:creationId xmlns:p14="http://schemas.microsoft.com/office/powerpoint/2010/main" val="206053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nominal profile then shows their role timeline. This shows an overview of their age, total crimes and VC events. </a:t>
            </a:r>
          </a:p>
          <a:p>
            <a:r>
              <a:rPr lang="en-GB" dirty="0"/>
              <a:t>Whilst they are connected to events where they have been linked as offender and suspect, the volume is only at 4 events. </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15</a:t>
            </a:fld>
            <a:endParaRPr lang="en-GB"/>
          </a:p>
        </p:txBody>
      </p:sp>
    </p:spTree>
    <p:extLst>
      <p:ext uri="{BB962C8B-B14F-4D97-AF65-F5344CB8AC3E}">
        <p14:creationId xmlns:p14="http://schemas.microsoft.com/office/powerpoint/2010/main" val="38738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the severity role timeline filter provides this view where the four crime events in the last two years are plotted showing the accumulative severity of those events.</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16</a:t>
            </a:fld>
            <a:endParaRPr lang="en-GB"/>
          </a:p>
        </p:txBody>
      </p:sp>
    </p:spTree>
    <p:extLst>
      <p:ext uri="{BB962C8B-B14F-4D97-AF65-F5344CB8AC3E}">
        <p14:creationId xmlns:p14="http://schemas.microsoft.com/office/powerpoint/2010/main" val="345440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the nominal event history filter this then provides the details of each crime event. This also shows any details such as gun, youth or OCG crime thereby giving an over view of the types of offending this nominal is involved in and showing patterns of offending.</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17</a:t>
            </a:fld>
            <a:endParaRPr lang="en-GB"/>
          </a:p>
        </p:txBody>
      </p:sp>
    </p:spTree>
    <p:extLst>
      <p:ext uri="{BB962C8B-B14F-4D97-AF65-F5344CB8AC3E}">
        <p14:creationId xmlns:p14="http://schemas.microsoft.com/office/powerpoint/2010/main" val="386698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Navigating to the two year history button at the top right of the screen and then selecting the VC theme overlap filter, we have an over view of the flag. </a:t>
            </a:r>
          </a:p>
          <a:p>
            <a:r>
              <a:rPr lang="en-GB" dirty="0"/>
              <a:t>There are 2 knife crimes, one also has a youth crime flag this shows the breadth of their offending. From a project guardian perspective this could be a good individual to get involved with as all of the offences are linked to the issues targeted by Guardian (e.g. knife and youth crime). </a:t>
            </a:r>
          </a:p>
          <a:p>
            <a:r>
              <a:rPr lang="en-GB" dirty="0"/>
              <a:t>As an intelligence officer the information would be collated and presented as an intelligence product to the Guardian Team.</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18</a:t>
            </a:fld>
            <a:endParaRPr lang="en-GB"/>
          </a:p>
        </p:txBody>
      </p:sp>
    </p:spTree>
    <p:extLst>
      <p:ext uri="{BB962C8B-B14F-4D97-AF65-F5344CB8AC3E}">
        <p14:creationId xmlns:p14="http://schemas.microsoft.com/office/powerpoint/2010/main" val="177094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Using data</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from WMP, an intelligence officer is tasked to find a hotspot for the VRU to focus on. </a:t>
            </a:r>
            <a:r>
              <a:rPr lang="en-GB" sz="1200" dirty="0">
                <a:effectLst/>
                <a:latin typeface="Calibri" panose="020F0502020204030204" pitchFamily="34" charset="0"/>
                <a:ea typeface="Calibri" panose="020F0502020204030204" pitchFamily="34" charset="0"/>
                <a:cs typeface="Times New Roman" panose="02020603050405020304" pitchFamily="18" charset="0"/>
              </a:rPr>
              <a:t>Coventry is a known WMP hotspot</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which is then filtered down to a specific area. St Michaels is selected due to the data presented. The aim being to identify a high harm individual within this neighbourhood to assist with risk management and intervention from a police and partnership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Firstly filters are applied on the dashboard,  Coventry was selected as being identified as a hotspot using data analysis from WMP. Using the NPU filter select St Michael’s as  location to identify a smaller target area. This  filters and identifies a high harm nominal for that specific neighbourhood/area.</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21</a:t>
            </a:fld>
            <a:endParaRPr lang="en-GB"/>
          </a:p>
        </p:txBody>
      </p:sp>
    </p:spTree>
    <p:extLst>
      <p:ext uri="{BB962C8B-B14F-4D97-AF65-F5344CB8AC3E}">
        <p14:creationId xmlns:p14="http://schemas.microsoft.com/office/powerpoint/2010/main" val="352351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dashboard is then navigated to the network screen with the same filters still applied. This then provides an overview of networks. Clusters of nodes represent larger networks and  more associations. Each node denotes a nominal profile.</a:t>
            </a:r>
          </a:p>
          <a:p>
            <a:r>
              <a:rPr lang="en-GB" dirty="0"/>
              <a:t>The largest nodes depict nominals with the greatest centrality and networks, these are shown by lines linking the nominals. The thicker the line the more connected the nominal is. </a:t>
            </a:r>
          </a:p>
          <a:p>
            <a:r>
              <a:rPr lang="en-GB" dirty="0"/>
              <a:t>The largest node seen towards the top of the circle is selected as this appears to be the one with most associations and networks. </a:t>
            </a:r>
          </a:p>
        </p:txBody>
      </p:sp>
      <p:sp>
        <p:nvSpPr>
          <p:cNvPr id="4" name="Slide Number Placeholder 3"/>
          <p:cNvSpPr>
            <a:spLocks noGrp="1"/>
          </p:cNvSpPr>
          <p:nvPr>
            <p:ph type="sldNum" sz="quarter" idx="10"/>
          </p:nvPr>
        </p:nvSpPr>
        <p:spPr/>
        <p:txBody>
          <a:bodyPr/>
          <a:lstStyle/>
          <a:p>
            <a:fld id="{7238C681-D3D0-4F4C-8D73-5CD426F40AE6}" type="slidenum">
              <a:rPr lang="en-GB" smtClean="0"/>
              <a:t>22</a:t>
            </a:fld>
            <a:endParaRPr lang="en-GB"/>
          </a:p>
        </p:txBody>
      </p:sp>
    </p:spTree>
    <p:extLst>
      <p:ext uri="{BB962C8B-B14F-4D97-AF65-F5344CB8AC3E}">
        <p14:creationId xmlns:p14="http://schemas.microsoft.com/office/powerpoint/2010/main" val="390082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identified a nominal with high centrality based on this being the largest node with a number of clusters stemming off indicating a high number of associations and networks. </a:t>
            </a:r>
          </a:p>
          <a:p>
            <a:r>
              <a:rPr lang="en-GB" dirty="0"/>
              <a:t>This is an important view because it provides us with an overview of who this nominal is involved with and how closely they are linked.</a:t>
            </a:r>
          </a:p>
          <a:p>
            <a:r>
              <a:rPr lang="en-GB" dirty="0"/>
              <a:t>This would be extremely relevant when looking at gangs and seeing their positioning which could lead to disruption by removing a main offender and could also identify nominals at the lower end of the network who could benefit from intervention work. </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23</a:t>
            </a:fld>
            <a:endParaRPr lang="en-GB"/>
          </a:p>
        </p:txBody>
      </p:sp>
    </p:spTree>
    <p:extLst>
      <p:ext uri="{BB962C8B-B14F-4D97-AF65-F5344CB8AC3E}">
        <p14:creationId xmlns:p14="http://schemas.microsoft.com/office/powerpoint/2010/main" val="7156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the node of interest has been selected it is then possible to navigate through to their nominal profile by clicking the button in the bottom right corner. This then shows total number of crimes including the VC crime count so we can see an overview of their known criminal history.</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24</a:t>
            </a:fld>
            <a:endParaRPr lang="en-GB"/>
          </a:p>
        </p:txBody>
      </p:sp>
    </p:spTree>
    <p:extLst>
      <p:ext uri="{BB962C8B-B14F-4D97-AF65-F5344CB8AC3E}">
        <p14:creationId xmlns:p14="http://schemas.microsoft.com/office/powerpoint/2010/main" val="176489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nominal profile a timeline of the nominal’s history for the last two years is visualised. Showing the different role groups and the timespan between offending.</a:t>
            </a:r>
          </a:p>
          <a:p>
            <a:r>
              <a:rPr lang="en-GB" dirty="0"/>
              <a:t>Along the top of the screen there are multiple key metrics shown including counts for the last 10 years providing an overview of offending history and any escalation/de-escalation in offending. This also provides a view of any events where they were a victim, this could provide valuable insights into why they may have started to offend or carry a weapon.</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25</a:t>
            </a:fld>
            <a:endParaRPr lang="en-GB"/>
          </a:p>
        </p:txBody>
      </p:sp>
    </p:spTree>
    <p:extLst>
      <p:ext uri="{BB962C8B-B14F-4D97-AF65-F5344CB8AC3E}">
        <p14:creationId xmlns:p14="http://schemas.microsoft.com/office/powerpoint/2010/main" val="300597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Navigating to the severity role timeline, this shows the severity of the crimes the individual is involved with has been increasing over time. This is shown by the nature of the crime title e.g. a GBH would have a higher score than a theft. </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26</a:t>
            </a:fld>
            <a:endParaRPr lang="en-GB"/>
          </a:p>
        </p:txBody>
      </p:sp>
    </p:spTree>
    <p:extLst>
      <p:ext uri="{BB962C8B-B14F-4D97-AF65-F5344CB8AC3E}">
        <p14:creationId xmlns:p14="http://schemas.microsoft.com/office/powerpoint/2010/main" val="29253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screen now shows the individuals under the age of 10 connected to the Princess End neighbourhood. The view is of clusters that are colour coded, each node represents a nominal profile. </a:t>
            </a:r>
          </a:p>
          <a:p>
            <a:r>
              <a:rPr lang="en-GB" dirty="0"/>
              <a:t>It is important to point out that the vast majority of the network have not been placed into a VC category as they do not meet the associated criteria. However there are two </a:t>
            </a:r>
            <a:r>
              <a:rPr lang="en-GB" dirty="0" err="1"/>
              <a:t>nominals</a:t>
            </a:r>
            <a:r>
              <a:rPr lang="en-GB" dirty="0"/>
              <a:t> who have been suggested as connected to VC nominal this is highlighted via the orange nodes. </a:t>
            </a:r>
          </a:p>
          <a:p>
            <a:r>
              <a:rPr lang="en-GB" dirty="0"/>
              <a:t>The user can then select a nominal depending on the criteria they wish to view. In this case the next step would be to click on the largest orange node to view the nominal’s profile. The largest node infers the highest centrality.</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5</a:t>
            </a:fld>
            <a:endParaRPr lang="en-GB"/>
          </a:p>
        </p:txBody>
      </p:sp>
    </p:spTree>
    <p:extLst>
      <p:ext uri="{BB962C8B-B14F-4D97-AF65-F5344CB8AC3E}">
        <p14:creationId xmlns:p14="http://schemas.microsoft.com/office/powerpoint/2010/main" val="96082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clicking on the nominal event history,  by using the violent crime tab this reorders the violent crimes to the top. This illustrates all crime and intelligence records for the last 2 years. It specifically shows what the offences were this helps to create a picture of the nature of the offending. These can then be interrogated to gather detailed information on the crimes and outcomes.</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27</a:t>
            </a:fld>
            <a:endParaRPr lang="en-GB"/>
          </a:p>
        </p:txBody>
      </p:sp>
    </p:spTree>
    <p:extLst>
      <p:ext uri="{BB962C8B-B14F-4D97-AF65-F5344CB8AC3E}">
        <p14:creationId xmlns:p14="http://schemas.microsoft.com/office/powerpoint/2010/main" val="52580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event point map to display location data. Crimes are mapped with the event date showing the order of events via the arrows. Orange and dark blue nodes represent a violent crime event. </a:t>
            </a:r>
          </a:p>
          <a:p>
            <a:r>
              <a:rPr lang="en-GB" dirty="0"/>
              <a:t>Orange is a violent crime event and dark blue is where both VC and non VC events have taken place. Light blue is not a VC event.</a:t>
            </a:r>
          </a:p>
          <a:p>
            <a:r>
              <a:rPr lang="en-GB" dirty="0"/>
              <a:t>This view shows the areas of offending and a view of areas that are being targeted. This can give police an insight into gang postcodes, and can be used for further analysis on why areas are specifically being targeted.</a:t>
            </a:r>
          </a:p>
          <a:p>
            <a:r>
              <a:rPr lang="en-GB" dirty="0"/>
              <a:t>There is the ability to view where all schools are located which is useful for VC involving school children or for identifying </a:t>
            </a:r>
            <a:r>
              <a:rPr lang="en-GB" dirty="0" err="1"/>
              <a:t>nominals</a:t>
            </a:r>
            <a:r>
              <a:rPr lang="en-GB" dirty="0"/>
              <a:t> targeting school children.</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28</a:t>
            </a:fld>
            <a:endParaRPr lang="en-GB"/>
          </a:p>
        </p:txBody>
      </p:sp>
    </p:spTree>
    <p:extLst>
      <p:ext uri="{BB962C8B-B14F-4D97-AF65-F5344CB8AC3E}">
        <p14:creationId xmlns:p14="http://schemas.microsoft.com/office/powerpoint/2010/main" val="280303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possible to navigate back to the 2 year history screen which is now filtered by the selected nominal. This shows the multiple offences the nominal has been involved in over the last two years. These are colour coded by whether or not a knife was involved. </a:t>
            </a:r>
          </a:p>
          <a:p>
            <a:r>
              <a:rPr lang="en-GB" dirty="0"/>
              <a:t>As demonstrated on the screen this shows the diverse nature of this nominal’s offending and the level of serious and violent crimes. It is interesting to note the age of the nominal being 30s (older nominal for this type of offending).</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29</a:t>
            </a:fld>
            <a:endParaRPr lang="en-GB"/>
          </a:p>
        </p:txBody>
      </p:sp>
    </p:spTree>
    <p:extLst>
      <p:ext uri="{BB962C8B-B14F-4D97-AF65-F5344CB8AC3E}">
        <p14:creationId xmlns:p14="http://schemas.microsoft.com/office/powerpoint/2010/main" val="279160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clicking on VC theme screen overlap this highlights the diverse offending pattern for the selected nominal. This nominal has had gun crime, DA, violence against women and robbery events.</a:t>
            </a:r>
          </a:p>
          <a:p>
            <a:r>
              <a:rPr lang="en-GB" dirty="0"/>
              <a:t>On the dashboard with just a few filters applied it is clear to see this individual has committed some very serious offences. The next steps will be to draw together more information on the nominal so we have a broader intelligence picture which the VRU/OMU’s would then use to form a management plan for that individual</a:t>
            </a:r>
          </a:p>
        </p:txBody>
      </p:sp>
      <p:sp>
        <p:nvSpPr>
          <p:cNvPr id="4" name="Slide Number Placeholder 3"/>
          <p:cNvSpPr>
            <a:spLocks noGrp="1"/>
          </p:cNvSpPr>
          <p:nvPr>
            <p:ph type="sldNum" sz="quarter" idx="10"/>
          </p:nvPr>
        </p:nvSpPr>
        <p:spPr/>
        <p:txBody>
          <a:bodyPr/>
          <a:lstStyle/>
          <a:p>
            <a:fld id="{7238C681-D3D0-4F4C-8D73-5CD426F40AE6}" type="slidenum">
              <a:rPr lang="en-GB" smtClean="0"/>
              <a:t>30</a:t>
            </a:fld>
            <a:endParaRPr lang="en-GB"/>
          </a:p>
        </p:txBody>
      </p:sp>
    </p:spTree>
    <p:extLst>
      <p:ext uri="{BB962C8B-B14F-4D97-AF65-F5344CB8AC3E}">
        <p14:creationId xmlns:p14="http://schemas.microsoft.com/office/powerpoint/2010/main" val="239455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selecting the large orange node this screen is shown ahead of moving into nominal profile. This provides an over view of total crimes and intelligence for this nominal. The next selection would be to choose the nominal profile button in the bottom right hand corner to navigate further into the profile and gain a richer picture.</a:t>
            </a:r>
          </a:p>
        </p:txBody>
      </p:sp>
      <p:sp>
        <p:nvSpPr>
          <p:cNvPr id="4" name="Slide Number Placeholder 3"/>
          <p:cNvSpPr>
            <a:spLocks noGrp="1"/>
          </p:cNvSpPr>
          <p:nvPr>
            <p:ph type="sldNum" sz="quarter" idx="10"/>
          </p:nvPr>
        </p:nvSpPr>
        <p:spPr/>
        <p:txBody>
          <a:bodyPr/>
          <a:lstStyle/>
          <a:p>
            <a:fld id="{7238C681-D3D0-4F4C-8D73-5CD426F40AE6}" type="slidenum">
              <a:rPr lang="en-GB" smtClean="0"/>
              <a:t>6</a:t>
            </a:fld>
            <a:endParaRPr lang="en-GB"/>
          </a:p>
        </p:txBody>
      </p:sp>
    </p:spTree>
    <p:extLst>
      <p:ext uri="{BB962C8B-B14F-4D97-AF65-F5344CB8AC3E}">
        <p14:creationId xmlns:p14="http://schemas.microsoft.com/office/powerpoint/2010/main" val="338288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view provides the role timeline for this individual and their age. This illustrates they been a crime suspect on two occasions and subject of 3 intelligence reports. The role timeline shows three crimes in the last 2 years with the metric box at the top showing a further 4 crimes in the last 10 years.</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7</a:t>
            </a:fld>
            <a:endParaRPr lang="en-GB"/>
          </a:p>
        </p:txBody>
      </p:sp>
    </p:spTree>
    <p:extLst>
      <p:ext uri="{BB962C8B-B14F-4D97-AF65-F5344CB8AC3E}">
        <p14:creationId xmlns:p14="http://schemas.microsoft.com/office/powerpoint/2010/main" val="221131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Clicking on the nominal event history shows the last two years of intelligence and crime records connected to the individual. Of note is the combination of drug and weapon related intelligence logs along side the anti social behaviour incidents where the individual is marked as a suspect. It could also be noted there was intelligence submitted before the individual has gone on to commit further crimes. </a:t>
            </a:r>
          </a:p>
          <a:p>
            <a:r>
              <a:rPr lang="en-GB" dirty="0"/>
              <a:t>There are clearly some concerns with this young person who may be at risk and need some safeguarding because of domestic violence issues and the fact there is an emerging pattern with regards to drugs and weapons. </a:t>
            </a:r>
          </a:p>
          <a:p>
            <a:r>
              <a:rPr lang="en-GB" dirty="0"/>
              <a:t>The next step would be to interrogate the intelligence reports and crimes and to build an intelligence product for the officer who had requested the information. </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8</a:t>
            </a:fld>
            <a:endParaRPr lang="en-GB"/>
          </a:p>
        </p:txBody>
      </p:sp>
    </p:spTree>
    <p:extLst>
      <p:ext uri="{BB962C8B-B14F-4D97-AF65-F5344CB8AC3E}">
        <p14:creationId xmlns:p14="http://schemas.microsoft.com/office/powerpoint/2010/main" val="349834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An intelligence analyst has</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identified a nominal for</a:t>
            </a:r>
            <a:r>
              <a:rPr lang="en-GB" sz="1200" dirty="0">
                <a:effectLst/>
                <a:latin typeface="Calibri" panose="020F0502020204030204" pitchFamily="34" charset="0"/>
                <a:ea typeface="Calibri" panose="020F0502020204030204" pitchFamily="34" charset="0"/>
                <a:cs typeface="Times New Roman" panose="02020603050405020304" pitchFamily="18" charset="0"/>
              </a:rPr>
              <a:t> Project Guardian using</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their 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Individuals under the age of 25 with a history</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of a knife/sharp object event within the last 2 years). Walsall, St. Matthew’s has been selected on the basis that it is an identified hotspot from WMP analysis. To assist with VC prevention, individuals within the ‘involved in VC’ grouping are of particular interest for this case study in terms of engagement and disruption from a police and partnership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A more granular view and focusing on the St Matthew’s area: (Op Guardian are moved on a monthly basis to areas with rising violence and issues)  Individuals who are active within this location are of interest. To assist with VC prevention individuals with the ‘involved in VC’ grouping are chosen for this case study in terms of engagement and disruption.</a:t>
            </a:r>
          </a:p>
          <a:p>
            <a:r>
              <a:rPr lang="en-GB" dirty="0"/>
              <a:t>The following filters are applied on the dashboard using the Op Guardian guidelines: On the right hand side using the choose neighbourhood filter Walsall is selected. Then using the NPU filter underneath select St Matthew’s area. Under the category nominal filter select age range 0 to 25. Then using event filters selected knife crime. </a:t>
            </a:r>
          </a:p>
        </p:txBody>
      </p:sp>
      <p:sp>
        <p:nvSpPr>
          <p:cNvPr id="4" name="Slide Number Placeholder 3"/>
          <p:cNvSpPr>
            <a:spLocks noGrp="1"/>
          </p:cNvSpPr>
          <p:nvPr>
            <p:ph type="sldNum" sz="quarter" idx="10"/>
          </p:nvPr>
        </p:nvSpPr>
        <p:spPr/>
        <p:txBody>
          <a:bodyPr/>
          <a:lstStyle/>
          <a:p>
            <a:fld id="{7238C681-D3D0-4F4C-8D73-5CD426F40AE6}" type="slidenum">
              <a:rPr lang="en-GB" smtClean="0"/>
              <a:t>11</a:t>
            </a:fld>
            <a:endParaRPr lang="en-GB"/>
          </a:p>
        </p:txBody>
      </p:sp>
    </p:spTree>
    <p:extLst>
      <p:ext uri="{BB962C8B-B14F-4D97-AF65-F5344CB8AC3E}">
        <p14:creationId xmlns:p14="http://schemas.microsoft.com/office/powerpoint/2010/main" val="322523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nominal network button in the right hand corner provides this visualisation.</a:t>
            </a:r>
          </a:p>
          <a:p>
            <a:r>
              <a:rPr lang="en-GB" dirty="0"/>
              <a:t>Out of all the nominals of potential interest, the network has shown a secondary nominal connected to two tertiary (orange nodes) nominals. Due to the network connections displayed, this nominal was selected to build out an understanding of their associations and risk impact factors.</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12</a:t>
            </a:fld>
            <a:endParaRPr lang="en-GB"/>
          </a:p>
        </p:txBody>
      </p:sp>
    </p:spTree>
    <p:extLst>
      <p:ext uri="{BB962C8B-B14F-4D97-AF65-F5344CB8AC3E}">
        <p14:creationId xmlns:p14="http://schemas.microsoft.com/office/powerpoint/2010/main" val="302204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Clicking on the selected node gives this view which gives name details and total nominals in the network, number of crimes and the number of which are VC crimes. This view shows that a high percentage of the crimes committed within this network are violent crimes. This could be a good network to interrogate further from an intervention and disruption perspective.</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13</a:t>
            </a:fld>
            <a:endParaRPr lang="en-GB"/>
          </a:p>
        </p:txBody>
      </p:sp>
    </p:spTree>
    <p:extLst>
      <p:ext uri="{BB962C8B-B14F-4D97-AF65-F5344CB8AC3E}">
        <p14:creationId xmlns:p14="http://schemas.microsoft.com/office/powerpoint/2010/main" val="321243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Upon selecting the node of interest which contains the nominal’s profile, we</a:t>
            </a:r>
            <a:r>
              <a:rPr lang="en-GB" baseline="0" dirty="0"/>
              <a:t> see</a:t>
            </a:r>
            <a:r>
              <a:rPr lang="en-GB" dirty="0"/>
              <a:t> this page. This shows their total crimes count and how many of those were VC crimes. To then view more information,</a:t>
            </a:r>
            <a:r>
              <a:rPr lang="en-GB" baseline="0" dirty="0"/>
              <a:t> </a:t>
            </a:r>
            <a:r>
              <a:rPr lang="en-GB" dirty="0"/>
              <a:t>click on the nominal profile button in the bottom right corner.</a:t>
            </a:r>
          </a:p>
          <a:p>
            <a:endParaRPr lang="en-GB" dirty="0"/>
          </a:p>
        </p:txBody>
      </p:sp>
      <p:sp>
        <p:nvSpPr>
          <p:cNvPr id="4" name="Slide Number Placeholder 3"/>
          <p:cNvSpPr>
            <a:spLocks noGrp="1"/>
          </p:cNvSpPr>
          <p:nvPr>
            <p:ph type="sldNum" sz="quarter" idx="10"/>
          </p:nvPr>
        </p:nvSpPr>
        <p:spPr/>
        <p:txBody>
          <a:bodyPr/>
          <a:lstStyle/>
          <a:p>
            <a:fld id="{7238C681-D3D0-4F4C-8D73-5CD426F40AE6}" type="slidenum">
              <a:rPr lang="en-GB" smtClean="0"/>
              <a:t>14</a:t>
            </a:fld>
            <a:endParaRPr lang="en-GB"/>
          </a:p>
        </p:txBody>
      </p:sp>
    </p:spTree>
    <p:extLst>
      <p:ext uri="{BB962C8B-B14F-4D97-AF65-F5344CB8AC3E}">
        <p14:creationId xmlns:p14="http://schemas.microsoft.com/office/powerpoint/2010/main" val="74077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343562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166895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161939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page">
    <p:bg>
      <p:bgPr>
        <a:solidFill>
          <a:srgbClr val="002D59"/>
        </a:solidFill>
        <a:effectLst/>
      </p:bgPr>
    </p:bg>
    <p:spTree>
      <p:nvGrpSpPr>
        <p:cNvPr id="1" name=""/>
        <p:cNvGrpSpPr/>
        <p:nvPr/>
      </p:nvGrpSpPr>
      <p:grpSpPr>
        <a:xfrm>
          <a:off x="0" y="0"/>
          <a:ext cx="0" cy="0"/>
          <a:chOff x="0" y="0"/>
          <a:chExt cx="0" cy="0"/>
        </a:xfrm>
      </p:grpSpPr>
      <p:sp>
        <p:nvSpPr>
          <p:cNvPr id="7" name="Slide Number Placeholder 4"/>
          <p:cNvSpPr txBox="1">
            <a:spLocks/>
          </p:cNvSpPr>
          <p:nvPr userDrawn="1"/>
        </p:nvSpPr>
        <p:spPr>
          <a:xfrm>
            <a:off x="11019660" y="6631489"/>
            <a:ext cx="730711" cy="128588"/>
          </a:xfrm>
          <a:prstGeom prst="rect">
            <a:avLst/>
          </a:prstGeom>
        </p:spPr>
        <p:txBody>
          <a:bodyPr vert="horz" wrap="square" lIns="91440" tIns="45720" rIns="0" bIns="45720" numCol="1" anchor="ctr" anchorCtr="0" compatLnSpc="1">
            <a:prstTxWarp prst="textNoShape">
              <a:avLst/>
            </a:prstTxWarp>
            <a:no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E3CE2-270C-42D5-8D60-FABC561C8A39}" type="slidenum">
              <a:rPr lang="en-US" smtClean="0">
                <a:solidFill>
                  <a:schemeClr val="bg1">
                    <a:lumMod val="65000"/>
                  </a:schemeClr>
                </a:solidFill>
              </a:rPr>
              <a:pPr/>
              <a:t>‹#›</a:t>
            </a:fld>
            <a:endParaRPr lang="en-US">
              <a:solidFill>
                <a:schemeClr val="bg1">
                  <a:lumMod val="65000"/>
                </a:schemeClr>
              </a:solidFill>
            </a:endParaRPr>
          </a:p>
        </p:txBody>
      </p:sp>
      <p:sp>
        <p:nvSpPr>
          <p:cNvPr id="9" name="Parallelogram 4"/>
          <p:cNvSpPr/>
          <p:nvPr userDrawn="1"/>
        </p:nvSpPr>
        <p:spPr>
          <a:xfrm>
            <a:off x="6212093" y="-53787"/>
            <a:ext cx="5979908" cy="6926476"/>
          </a:xfrm>
          <a:custGeom>
            <a:avLst/>
            <a:gdLst>
              <a:gd name="connsiteX0" fmla="*/ 0 w 8337451"/>
              <a:gd name="connsiteY0" fmla="*/ 6858000 h 6858000"/>
              <a:gd name="connsiteX1" fmla="*/ 2998455 w 8337451"/>
              <a:gd name="connsiteY1" fmla="*/ 0 h 6858000"/>
              <a:gd name="connsiteX2" fmla="*/ 8337451 w 8337451"/>
              <a:gd name="connsiteY2" fmla="*/ 0 h 6858000"/>
              <a:gd name="connsiteX3" fmla="*/ 5338996 w 8337451"/>
              <a:gd name="connsiteY3" fmla="*/ 6858000 h 6858000"/>
              <a:gd name="connsiteX4" fmla="*/ 0 w 8337451"/>
              <a:gd name="connsiteY4" fmla="*/ 6858000 h 6858000"/>
              <a:gd name="connsiteX0" fmla="*/ 0 w 8337451"/>
              <a:gd name="connsiteY0" fmla="*/ 6858000 h 6900203"/>
              <a:gd name="connsiteX1" fmla="*/ 2998455 w 8337451"/>
              <a:gd name="connsiteY1" fmla="*/ 0 h 6900203"/>
              <a:gd name="connsiteX2" fmla="*/ 8337451 w 8337451"/>
              <a:gd name="connsiteY2" fmla="*/ 0 h 6900203"/>
              <a:gd name="connsiteX3" fmla="*/ 8335414 w 8337451"/>
              <a:gd name="connsiteY3" fmla="*/ 6900203 h 6900203"/>
              <a:gd name="connsiteX4" fmla="*/ 0 w 8337451"/>
              <a:gd name="connsiteY4" fmla="*/ 6858000 h 6900203"/>
              <a:gd name="connsiteX0" fmla="*/ 0 w 8337451"/>
              <a:gd name="connsiteY0" fmla="*/ 6858000 h 6886135"/>
              <a:gd name="connsiteX1" fmla="*/ 2998455 w 8337451"/>
              <a:gd name="connsiteY1" fmla="*/ 0 h 6886135"/>
              <a:gd name="connsiteX2" fmla="*/ 8337451 w 8337451"/>
              <a:gd name="connsiteY2" fmla="*/ 0 h 6886135"/>
              <a:gd name="connsiteX3" fmla="*/ 8335414 w 8337451"/>
              <a:gd name="connsiteY3" fmla="*/ 6886135 h 6886135"/>
              <a:gd name="connsiteX4" fmla="*/ 0 w 8337451"/>
              <a:gd name="connsiteY4" fmla="*/ 6858000 h 6886135"/>
              <a:gd name="connsiteX0" fmla="*/ 0 w 8337451"/>
              <a:gd name="connsiteY0" fmla="*/ 6872068 h 6886135"/>
              <a:gd name="connsiteX1" fmla="*/ 2998455 w 8337451"/>
              <a:gd name="connsiteY1" fmla="*/ 0 h 6886135"/>
              <a:gd name="connsiteX2" fmla="*/ 8337451 w 8337451"/>
              <a:gd name="connsiteY2" fmla="*/ 0 h 6886135"/>
              <a:gd name="connsiteX3" fmla="*/ 8335414 w 8337451"/>
              <a:gd name="connsiteY3" fmla="*/ 6886135 h 6886135"/>
              <a:gd name="connsiteX4" fmla="*/ 0 w 8337451"/>
              <a:gd name="connsiteY4" fmla="*/ 6872068 h 6886135"/>
              <a:gd name="connsiteX0" fmla="*/ 0 w 8337451"/>
              <a:gd name="connsiteY0" fmla="*/ 6872068 h 6886135"/>
              <a:gd name="connsiteX1" fmla="*/ 3402173 w 8337451"/>
              <a:gd name="connsiteY1" fmla="*/ 30480 h 6886135"/>
              <a:gd name="connsiteX2" fmla="*/ 8337451 w 8337451"/>
              <a:gd name="connsiteY2" fmla="*/ 0 h 6886135"/>
              <a:gd name="connsiteX3" fmla="*/ 8335414 w 8337451"/>
              <a:gd name="connsiteY3" fmla="*/ 6886135 h 6886135"/>
              <a:gd name="connsiteX4" fmla="*/ 0 w 8337451"/>
              <a:gd name="connsiteY4" fmla="*/ 6872068 h 6886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7451" h="6886135">
                <a:moveTo>
                  <a:pt x="0" y="6872068"/>
                </a:moveTo>
                <a:lnTo>
                  <a:pt x="3402173" y="30480"/>
                </a:lnTo>
                <a:lnTo>
                  <a:pt x="8337451" y="0"/>
                </a:lnTo>
                <a:lnTo>
                  <a:pt x="8335414" y="6886135"/>
                </a:lnTo>
                <a:lnTo>
                  <a:pt x="0" y="68720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 name="Straight Connector 9"/>
          <p:cNvCxnSpPr/>
          <p:nvPr userDrawn="1"/>
        </p:nvCxnSpPr>
        <p:spPr>
          <a:xfrm flipV="1">
            <a:off x="6188963" y="-53788"/>
            <a:ext cx="2507877" cy="69393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596292" y="1254072"/>
            <a:ext cx="6606613" cy="549777"/>
          </a:xfrm>
          <a:prstGeom prst="rect">
            <a:avLst/>
          </a:prstGeom>
        </p:spPr>
        <p:txBody>
          <a:bodyPr/>
          <a:lstStyle>
            <a:lvl1pPr marL="0" indent="0">
              <a:buNone/>
              <a:defRPr sz="3200" baseline="0">
                <a:solidFill>
                  <a:schemeClr val="accent2"/>
                </a:solidFill>
                <a:latin typeface="Century Gothic" panose="020B0502020202020204" pitchFamily="34" charset="0"/>
              </a:defRPr>
            </a:lvl1pPr>
          </a:lstStyle>
          <a:p>
            <a:pPr lvl="0"/>
            <a:r>
              <a:rPr lang="en-GB"/>
              <a:t>Title Text Arial size 36 in Gold</a:t>
            </a:r>
          </a:p>
        </p:txBody>
      </p:sp>
      <p:sp>
        <p:nvSpPr>
          <p:cNvPr id="13" name="Text Placeholder 2"/>
          <p:cNvSpPr>
            <a:spLocks noGrp="1"/>
          </p:cNvSpPr>
          <p:nvPr>
            <p:ph type="body" sz="quarter" idx="11" hasCustomPrompt="1"/>
          </p:nvPr>
        </p:nvSpPr>
        <p:spPr>
          <a:xfrm>
            <a:off x="607482" y="1903299"/>
            <a:ext cx="6274581" cy="431006"/>
          </a:xfrm>
          <a:prstGeom prst="rect">
            <a:avLst/>
          </a:prstGeom>
        </p:spPr>
        <p:txBody>
          <a:bodyPr/>
          <a:lstStyle>
            <a:lvl1pPr marL="0" indent="0">
              <a:buNone/>
              <a:defRPr sz="2400" baseline="0">
                <a:solidFill>
                  <a:schemeClr val="bg1"/>
                </a:solidFill>
                <a:latin typeface="Century Gothic" panose="020B0502020202020204" pitchFamily="34" charset="0"/>
              </a:defRPr>
            </a:lvl1pPr>
          </a:lstStyle>
          <a:p>
            <a:pPr lvl="0"/>
            <a:r>
              <a:rPr lang="en-GB"/>
              <a:t>Subtitle text Arial size 28</a:t>
            </a:r>
          </a:p>
        </p:txBody>
      </p:sp>
      <p:sp>
        <p:nvSpPr>
          <p:cNvPr id="14" name="Text Placeholder 2"/>
          <p:cNvSpPr>
            <a:spLocks noGrp="1"/>
          </p:cNvSpPr>
          <p:nvPr>
            <p:ph type="body" sz="quarter" idx="12" hasCustomPrompt="1"/>
          </p:nvPr>
        </p:nvSpPr>
        <p:spPr>
          <a:xfrm>
            <a:off x="607481" y="4663484"/>
            <a:ext cx="6033951" cy="298820"/>
          </a:xfrm>
          <a:prstGeom prst="rect">
            <a:avLst/>
          </a:prstGeom>
        </p:spPr>
        <p:txBody>
          <a:bodyPr/>
          <a:lstStyle>
            <a:lvl1pPr marL="0" indent="0">
              <a:buNone/>
              <a:defRPr sz="1400" baseline="0">
                <a:solidFill>
                  <a:schemeClr val="bg1"/>
                </a:solidFill>
                <a:latin typeface="Century Gothic" panose="020B0502020202020204" pitchFamily="34" charset="0"/>
              </a:defRPr>
            </a:lvl1pPr>
          </a:lstStyle>
          <a:p>
            <a:pPr lvl="0"/>
            <a:r>
              <a:rPr lang="en-GB"/>
              <a:t>01 Jan 2015</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3474" y="1805869"/>
            <a:ext cx="458687" cy="568771"/>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4387" y="4090173"/>
            <a:ext cx="456201" cy="56877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81952" y="6316559"/>
            <a:ext cx="953223" cy="350960"/>
          </a:xfrm>
          <a:prstGeom prst="rect">
            <a:avLst/>
          </a:prstGeom>
        </p:spPr>
      </p:pic>
      <p:pic>
        <p:nvPicPr>
          <p:cNvPr id="18" name="Picture 17"/>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870723" y="2567305"/>
            <a:ext cx="438943" cy="568770"/>
          </a:xfrm>
          <a:prstGeom prst="rect">
            <a:avLst/>
          </a:prstGeom>
        </p:spPr>
      </p:pic>
      <p:pic>
        <p:nvPicPr>
          <p:cNvPr id="19" name="Picture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60229" y="3328739"/>
            <a:ext cx="467533" cy="568770"/>
          </a:xfrm>
          <a:prstGeom prst="rect">
            <a:avLst/>
          </a:prstGeom>
        </p:spPr>
      </p:pic>
      <p:pic>
        <p:nvPicPr>
          <p:cNvPr id="20" name="Picture 1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9853127" y="283001"/>
            <a:ext cx="486881" cy="568771"/>
          </a:xfrm>
          <a:prstGeom prst="rect">
            <a:avLst/>
          </a:prstGeom>
        </p:spPr>
      </p:pic>
      <p:pic>
        <p:nvPicPr>
          <p:cNvPr id="21" name="Picture 20"/>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9861223" y="1044437"/>
            <a:ext cx="464821" cy="568770"/>
          </a:xfrm>
          <a:prstGeom prst="rect">
            <a:avLst/>
          </a:prstGeom>
        </p:spPr>
      </p:pic>
      <p:grpSp>
        <p:nvGrpSpPr>
          <p:cNvPr id="22" name="Group 21"/>
          <p:cNvGrpSpPr>
            <a:grpSpLocks noChangeAspect="1"/>
          </p:cNvGrpSpPr>
          <p:nvPr userDrawn="1"/>
        </p:nvGrpSpPr>
        <p:grpSpPr>
          <a:xfrm>
            <a:off x="9885683" y="4851605"/>
            <a:ext cx="398184" cy="568771"/>
            <a:chOff x="4139952" y="4329168"/>
            <a:chExt cx="504056" cy="612000"/>
          </a:xfrm>
        </p:grpSpPr>
        <p:pic>
          <p:nvPicPr>
            <p:cNvPr id="23" name="Picture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39952" y="4329168"/>
              <a:ext cx="504056" cy="612000"/>
            </a:xfrm>
            <a:prstGeom prst="rect">
              <a:avLst/>
            </a:prstGeom>
          </p:spPr>
        </p:pic>
        <p:sp>
          <p:nvSpPr>
            <p:cNvPr id="24" name="Rectangle 23"/>
            <p:cNvSpPr/>
            <p:nvPr/>
          </p:nvSpPr>
          <p:spPr>
            <a:xfrm>
              <a:off x="4598289" y="4509120"/>
              <a:ext cx="45719" cy="720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9906202" y="5613039"/>
            <a:ext cx="342284" cy="568771"/>
          </a:xfrm>
          <a:prstGeom prst="rect">
            <a:avLst/>
          </a:prstGeom>
        </p:spPr>
      </p:pic>
    </p:spTree>
    <p:extLst>
      <p:ext uri="{BB962C8B-B14F-4D97-AF65-F5344CB8AC3E}">
        <p14:creationId xmlns:p14="http://schemas.microsoft.com/office/powerpoint/2010/main" val="41116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362721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207037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341160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295720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171685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200066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17811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14CB1-A3E1-4987-9805-7BAB57986439}" type="datetimeFigureOut">
              <a:rPr lang="en-GB" smtClean="0"/>
              <a:t>12/07/2021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72B937-0463-4833-88B7-FC2B1D5E7918}" type="slidenum">
              <a:rPr lang="en-GB" smtClean="0"/>
              <a:t>‹#›</a:t>
            </a:fld>
            <a:endParaRPr lang="en-GB" dirty="0"/>
          </a:p>
        </p:txBody>
      </p:sp>
    </p:spTree>
    <p:extLst>
      <p:ext uri="{BB962C8B-B14F-4D97-AF65-F5344CB8AC3E}">
        <p14:creationId xmlns:p14="http://schemas.microsoft.com/office/powerpoint/2010/main" val="413901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14CB1-A3E1-4987-9805-7BAB57986439}" type="datetimeFigureOut">
              <a:rPr lang="en-GB" smtClean="0"/>
              <a:t>12/07/2021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2B937-0463-4833-88B7-FC2B1D5E7918}" type="slidenum">
              <a:rPr lang="en-GB" smtClean="0"/>
              <a:t>‹#›</a:t>
            </a:fld>
            <a:endParaRPr lang="en-GB" dirty="0"/>
          </a:p>
        </p:txBody>
      </p:sp>
    </p:spTree>
    <p:extLst>
      <p:ext uri="{BB962C8B-B14F-4D97-AF65-F5344CB8AC3E}">
        <p14:creationId xmlns:p14="http://schemas.microsoft.com/office/powerpoint/2010/main" val="87436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National Data Analytics Solution</a:t>
            </a:r>
          </a:p>
        </p:txBody>
      </p:sp>
      <p:sp>
        <p:nvSpPr>
          <p:cNvPr id="4" name="Text Placeholder 3"/>
          <p:cNvSpPr>
            <a:spLocks noGrp="1"/>
          </p:cNvSpPr>
          <p:nvPr>
            <p:ph type="body" sz="quarter" idx="12"/>
          </p:nvPr>
        </p:nvSpPr>
        <p:spPr/>
        <p:txBody>
          <a:bodyPr>
            <a:normAutofit/>
          </a:bodyPr>
          <a:lstStyle/>
          <a:p>
            <a:r>
              <a:rPr lang="en-GB"/>
              <a:t>June </a:t>
            </a:r>
            <a:r>
              <a:rPr lang="en-GB" dirty="0"/>
              <a:t>2021</a:t>
            </a:r>
          </a:p>
        </p:txBody>
      </p:sp>
      <p:sp>
        <p:nvSpPr>
          <p:cNvPr id="5" name="Text Placeholder 1"/>
          <p:cNvSpPr>
            <a:spLocks noGrp="1"/>
          </p:cNvSpPr>
          <p:nvPr>
            <p:ph type="body" sz="quarter" idx="10"/>
          </p:nvPr>
        </p:nvSpPr>
        <p:spPr>
          <a:xfrm>
            <a:off x="596292" y="2514835"/>
            <a:ext cx="5375017" cy="1364438"/>
          </a:xfrm>
        </p:spPr>
        <p:txBody>
          <a:bodyPr>
            <a:normAutofit/>
          </a:bodyPr>
          <a:lstStyle/>
          <a:p>
            <a:r>
              <a:rPr lang="en-GB" dirty="0"/>
              <a:t>Violent Crime Case Studies</a:t>
            </a:r>
          </a:p>
          <a:p>
            <a:r>
              <a:rPr lang="en-GB" dirty="0"/>
              <a:t>Ethics Committee</a:t>
            </a:r>
          </a:p>
        </p:txBody>
      </p:sp>
    </p:spTree>
    <p:extLst>
      <p:ext uri="{BB962C8B-B14F-4D97-AF65-F5344CB8AC3E}">
        <p14:creationId xmlns:p14="http://schemas.microsoft.com/office/powerpoint/2010/main" val="77922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653"/>
            <a:ext cx="10515600" cy="550605"/>
          </a:xfrm>
        </p:spPr>
        <p:txBody>
          <a:bodyPr>
            <a:normAutofit fontScale="90000"/>
          </a:bodyPr>
          <a:lstStyle/>
          <a:p>
            <a:r>
              <a:rPr lang="en-GB" dirty="0"/>
              <a:t>Connected to VC Case Study Outcome</a:t>
            </a:r>
          </a:p>
        </p:txBody>
      </p:sp>
      <p:sp>
        <p:nvSpPr>
          <p:cNvPr id="3" name="Content Placeholder 2"/>
          <p:cNvSpPr>
            <a:spLocks noGrp="1"/>
          </p:cNvSpPr>
          <p:nvPr>
            <p:ph idx="1"/>
          </p:nvPr>
        </p:nvSpPr>
        <p:spPr>
          <a:xfrm>
            <a:off x="838200" y="688258"/>
            <a:ext cx="10515600" cy="5886278"/>
          </a:xfrm>
        </p:spPr>
        <p:txBody>
          <a:bodyPr>
            <a:normAutofit fontScale="47500" lnSpcReduction="20000"/>
          </a:bodyPr>
          <a:lstStyle/>
          <a:p>
            <a:pPr marL="0" indent="0">
              <a:buNone/>
            </a:pPr>
            <a:r>
              <a:rPr lang="en-GB" b="1" dirty="0"/>
              <a:t>The primary nominal identification was presented to the Neighbourhood Officer at Tipton Police Station. The following issues were identified:</a:t>
            </a:r>
          </a:p>
          <a:p>
            <a:pPr marL="0" indent="0">
              <a:buNone/>
            </a:pPr>
            <a:r>
              <a:rPr lang="en-GB" dirty="0"/>
              <a:t>* Age (under the age of criminal responsibility)</a:t>
            </a:r>
          </a:p>
          <a:p>
            <a:pPr marL="0" indent="0">
              <a:buNone/>
            </a:pPr>
            <a:r>
              <a:rPr lang="en-GB" dirty="0"/>
              <a:t>* Domestic abuse events (Child witnessed)</a:t>
            </a:r>
          </a:p>
          <a:p>
            <a:pPr marL="0" indent="0">
              <a:buNone/>
            </a:pPr>
            <a:r>
              <a:rPr lang="en-GB" dirty="0"/>
              <a:t>* Intelligence relating to alcohol abuse (Parents)</a:t>
            </a:r>
          </a:p>
          <a:p>
            <a:pPr marL="0" indent="0">
              <a:buNone/>
            </a:pPr>
            <a:r>
              <a:rPr lang="en-GB" dirty="0"/>
              <a:t>* Intelligence relating to cannabis use amongst children</a:t>
            </a:r>
          </a:p>
          <a:p>
            <a:pPr marL="0" indent="0">
              <a:buNone/>
            </a:pPr>
            <a:r>
              <a:rPr lang="en-GB" dirty="0"/>
              <a:t>* Intelligence regarding the child’s mother selling cannabis from house and has weapons</a:t>
            </a:r>
          </a:p>
          <a:p>
            <a:pPr marL="0" indent="0">
              <a:buNone/>
            </a:pPr>
            <a:r>
              <a:rPr lang="en-GB" b="1" dirty="0"/>
              <a:t>Due to the issues raised the operational response would be targeted heavily towards safeguarding and diversion and have these potential outcomes: </a:t>
            </a:r>
          </a:p>
          <a:p>
            <a:pPr marL="0" indent="0">
              <a:buNone/>
            </a:pPr>
            <a:r>
              <a:rPr lang="en-GB" dirty="0"/>
              <a:t>* Referrals to MASH (Multi Agency Safeguarding Hub) MARAC (Multi Agency Risk Assessment Conference) MARF (Multi Agency Referral Form) via health/teachers/children’s services in regards  to the domestic abuse and safeguarding issues. There is also the potential to PPO (Police Protection Order) if extremely serious issues and immediate concerns.</a:t>
            </a:r>
          </a:p>
          <a:p>
            <a:pPr marL="0" indent="0">
              <a:buNone/>
            </a:pPr>
            <a:r>
              <a:rPr lang="en-GB" dirty="0"/>
              <a:t>* MST (Multi Systemic Therapy) Social workers spend days with the family, watch them cook, interact, watch TV to see how the family interact and socialise together.</a:t>
            </a:r>
          </a:p>
          <a:p>
            <a:pPr marL="0" indent="0">
              <a:buNone/>
            </a:pPr>
            <a:r>
              <a:rPr lang="en-GB" dirty="0"/>
              <a:t>* Referrals for parents to Cranstoun (Drug and alcohol support)</a:t>
            </a:r>
          </a:p>
          <a:p>
            <a:pPr marL="0" indent="0">
              <a:buNone/>
            </a:pPr>
            <a:r>
              <a:rPr lang="en-GB" dirty="0"/>
              <a:t>* Referrals to School Link Officer who will visit the family and liaise with the school to plan interventions and activities</a:t>
            </a:r>
          </a:p>
          <a:p>
            <a:pPr marL="0" indent="0">
              <a:buNone/>
            </a:pPr>
            <a:r>
              <a:rPr lang="en-GB" dirty="0"/>
              <a:t>* Mentoring services through numerous agencies including I Trust and Elevate the Youth</a:t>
            </a:r>
          </a:p>
          <a:p>
            <a:pPr marL="0" indent="0">
              <a:buNone/>
            </a:pPr>
            <a:r>
              <a:rPr lang="en-GB" dirty="0"/>
              <a:t>* Albion Foundation Football Coaching and Kicks Project (Football)</a:t>
            </a:r>
          </a:p>
          <a:p>
            <a:pPr marL="0" indent="0">
              <a:buNone/>
            </a:pPr>
            <a:r>
              <a:rPr lang="en-GB" dirty="0"/>
              <a:t>* Counselling Services such as Krunch and Kooth regarding mental health</a:t>
            </a:r>
          </a:p>
          <a:p>
            <a:pPr marL="0" indent="0">
              <a:buNone/>
            </a:pPr>
            <a:r>
              <a:rPr lang="en-GB" dirty="0"/>
              <a:t>* Cadets club with Youth Engagement Officer</a:t>
            </a:r>
          </a:p>
          <a:p>
            <a:pPr marL="0" indent="0">
              <a:buNone/>
            </a:pPr>
            <a:r>
              <a:rPr lang="en-GB" dirty="0"/>
              <a:t>* Boxing clubs and Church Youth Club</a:t>
            </a:r>
          </a:p>
          <a:p>
            <a:pPr marL="0" indent="0">
              <a:buNone/>
            </a:pPr>
            <a:r>
              <a:rPr lang="en-GB" dirty="0"/>
              <a:t>* Early Help Team (Children’s Services)</a:t>
            </a:r>
          </a:p>
          <a:p>
            <a:pPr marL="0" indent="0">
              <a:buNone/>
            </a:pPr>
            <a:r>
              <a:rPr lang="en-GB" dirty="0"/>
              <a:t>* Knife Arches at schools</a:t>
            </a:r>
          </a:p>
          <a:p>
            <a:pPr marL="0" indent="0">
              <a:buNone/>
            </a:pPr>
            <a:r>
              <a:rPr lang="en-GB" dirty="0"/>
              <a:t>* NTF (Neighbourhood Task Force) speak to families of children whereby there has been intelligence relating to them carrying a knife. Speak to the child and parents about the impact of knife crime. The team also execute warrants regarding drugs and weapons.</a:t>
            </a:r>
          </a:p>
          <a:p>
            <a:pPr marL="0" indent="0">
              <a:buNone/>
            </a:pPr>
            <a:endParaRPr lang="en-GB" dirty="0"/>
          </a:p>
          <a:p>
            <a:endParaRPr lang="en-GB" dirty="0"/>
          </a:p>
        </p:txBody>
      </p:sp>
    </p:spTree>
    <p:extLst>
      <p:ext uri="{BB962C8B-B14F-4D97-AF65-F5344CB8AC3E}">
        <p14:creationId xmlns:p14="http://schemas.microsoft.com/office/powerpoint/2010/main" val="219546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554" y="235975"/>
            <a:ext cx="8992486" cy="729226"/>
          </a:xfrm>
        </p:spPr>
        <p:txBody>
          <a:bodyPr/>
          <a:lstStyle/>
          <a:p>
            <a:r>
              <a:rPr lang="en-GB" b="1" dirty="0"/>
              <a:t>Case Study Two: Involved in VC Case Study (Secondary) </a:t>
            </a:r>
          </a:p>
        </p:txBody>
      </p:sp>
      <p:pic>
        <p:nvPicPr>
          <p:cNvPr id="6" name="Picture 5"/>
          <p:cNvPicPr>
            <a:picLocks noChangeAspect="1"/>
          </p:cNvPicPr>
          <p:nvPr/>
        </p:nvPicPr>
        <p:blipFill rotWithShape="1">
          <a:blip r:embed="rId3"/>
          <a:srcRect l="17904" t="10214" r="17963" b="17577"/>
          <a:stretch/>
        </p:blipFill>
        <p:spPr>
          <a:xfrm>
            <a:off x="1496444" y="965201"/>
            <a:ext cx="9110596" cy="5770049"/>
          </a:xfrm>
          <a:prstGeom prst="rect">
            <a:avLst/>
          </a:prstGeom>
        </p:spPr>
      </p:pic>
    </p:spTree>
    <p:extLst>
      <p:ext uri="{BB962C8B-B14F-4D97-AF65-F5344CB8AC3E}">
        <p14:creationId xmlns:p14="http://schemas.microsoft.com/office/powerpoint/2010/main" val="325838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64" y="147485"/>
            <a:ext cx="9357936" cy="678425"/>
          </a:xfrm>
        </p:spPr>
        <p:txBody>
          <a:bodyPr>
            <a:normAutofit/>
          </a:bodyPr>
          <a:lstStyle/>
          <a:p>
            <a:r>
              <a:rPr lang="en-GB" b="1" dirty="0"/>
              <a:t>Involved in VC Case Study  </a:t>
            </a:r>
          </a:p>
        </p:txBody>
      </p:sp>
      <p:pic>
        <p:nvPicPr>
          <p:cNvPr id="5" name="Picture 4"/>
          <p:cNvPicPr>
            <a:picLocks noChangeAspect="1"/>
          </p:cNvPicPr>
          <p:nvPr/>
        </p:nvPicPr>
        <p:blipFill rotWithShape="1">
          <a:blip r:embed="rId3"/>
          <a:srcRect l="18029" t="10848" r="17898" b="17698"/>
          <a:stretch/>
        </p:blipFill>
        <p:spPr>
          <a:xfrm>
            <a:off x="1360864" y="825910"/>
            <a:ext cx="8919543" cy="5832000"/>
          </a:xfrm>
          <a:prstGeom prst="rect">
            <a:avLst/>
          </a:prstGeom>
        </p:spPr>
      </p:pic>
      <p:sp>
        <p:nvSpPr>
          <p:cNvPr id="3" name="Oval 2"/>
          <p:cNvSpPr/>
          <p:nvPr/>
        </p:nvSpPr>
        <p:spPr>
          <a:xfrm>
            <a:off x="4906295" y="4827637"/>
            <a:ext cx="776750" cy="8259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404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296" y="167148"/>
            <a:ext cx="9516543" cy="678426"/>
          </a:xfrm>
        </p:spPr>
        <p:txBody>
          <a:bodyPr>
            <a:normAutofit/>
          </a:bodyPr>
          <a:lstStyle/>
          <a:p>
            <a:r>
              <a:rPr lang="en-GB" b="1" dirty="0"/>
              <a:t>Involved in VC Case Study</a:t>
            </a:r>
          </a:p>
        </p:txBody>
      </p:sp>
      <p:pic>
        <p:nvPicPr>
          <p:cNvPr id="5" name="Picture 4"/>
          <p:cNvPicPr>
            <a:picLocks noChangeAspect="1"/>
          </p:cNvPicPr>
          <p:nvPr/>
        </p:nvPicPr>
        <p:blipFill rotWithShape="1">
          <a:blip r:embed="rId3"/>
          <a:srcRect l="18382" t="10000" r="18464" b="18182"/>
          <a:stretch/>
        </p:blipFill>
        <p:spPr>
          <a:xfrm>
            <a:off x="1395297" y="845574"/>
            <a:ext cx="9004519" cy="5760000"/>
          </a:xfrm>
          <a:prstGeom prst="rect">
            <a:avLst/>
          </a:prstGeom>
        </p:spPr>
      </p:pic>
    </p:spTree>
    <p:extLst>
      <p:ext uri="{BB962C8B-B14F-4D97-AF65-F5344CB8AC3E}">
        <p14:creationId xmlns:p14="http://schemas.microsoft.com/office/powerpoint/2010/main" val="201499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292" y="147485"/>
            <a:ext cx="9874308" cy="589934"/>
          </a:xfrm>
        </p:spPr>
        <p:txBody>
          <a:bodyPr>
            <a:normAutofit/>
          </a:bodyPr>
          <a:lstStyle/>
          <a:p>
            <a:r>
              <a:rPr lang="en-GB" b="1" dirty="0"/>
              <a:t>Involved in VC Case Study</a:t>
            </a:r>
          </a:p>
        </p:txBody>
      </p:sp>
      <p:pic>
        <p:nvPicPr>
          <p:cNvPr id="5" name="Picture 4"/>
          <p:cNvPicPr>
            <a:picLocks noChangeAspect="1"/>
          </p:cNvPicPr>
          <p:nvPr/>
        </p:nvPicPr>
        <p:blipFill rotWithShape="1">
          <a:blip r:embed="rId3"/>
          <a:srcRect l="18124" t="11220" r="17939" b="17709"/>
          <a:stretch/>
        </p:blipFill>
        <p:spPr>
          <a:xfrm>
            <a:off x="1149292" y="835940"/>
            <a:ext cx="9541504" cy="5832000"/>
          </a:xfrm>
          <a:prstGeom prst="rect">
            <a:avLst/>
          </a:prstGeom>
        </p:spPr>
      </p:pic>
    </p:spTree>
    <p:extLst>
      <p:ext uri="{BB962C8B-B14F-4D97-AF65-F5344CB8AC3E}">
        <p14:creationId xmlns:p14="http://schemas.microsoft.com/office/powerpoint/2010/main" val="233507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220" y="95701"/>
            <a:ext cx="9381500" cy="609600"/>
          </a:xfrm>
        </p:spPr>
        <p:txBody>
          <a:bodyPr>
            <a:normAutofit/>
          </a:bodyPr>
          <a:lstStyle/>
          <a:p>
            <a:r>
              <a:rPr lang="en-GB" b="1" dirty="0"/>
              <a:t>Involved in VC Case Study </a:t>
            </a:r>
          </a:p>
        </p:txBody>
      </p:sp>
      <p:pic>
        <p:nvPicPr>
          <p:cNvPr id="5" name="Picture 4"/>
          <p:cNvPicPr>
            <a:picLocks noChangeAspect="1"/>
          </p:cNvPicPr>
          <p:nvPr/>
        </p:nvPicPr>
        <p:blipFill rotWithShape="1">
          <a:blip r:embed="rId3"/>
          <a:srcRect l="18078" t="10022" r="17952" b="18485"/>
          <a:stretch/>
        </p:blipFill>
        <p:spPr>
          <a:xfrm>
            <a:off x="1459220" y="786581"/>
            <a:ext cx="9079652" cy="5760000"/>
          </a:xfrm>
          <a:prstGeom prst="rect">
            <a:avLst/>
          </a:prstGeom>
        </p:spPr>
      </p:pic>
    </p:spTree>
    <p:extLst>
      <p:ext uri="{BB962C8B-B14F-4D97-AF65-F5344CB8AC3E}">
        <p14:creationId xmlns:p14="http://schemas.microsoft.com/office/powerpoint/2010/main" val="120738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634" y="127820"/>
            <a:ext cx="9079086" cy="658762"/>
          </a:xfrm>
        </p:spPr>
        <p:txBody>
          <a:bodyPr>
            <a:normAutofit/>
          </a:bodyPr>
          <a:lstStyle/>
          <a:p>
            <a:r>
              <a:rPr lang="en-GB" b="1" dirty="0"/>
              <a:t>Involved in VC Case Study </a:t>
            </a:r>
          </a:p>
        </p:txBody>
      </p:sp>
      <p:pic>
        <p:nvPicPr>
          <p:cNvPr id="5" name="Picture 4"/>
          <p:cNvPicPr>
            <a:picLocks noChangeAspect="1"/>
          </p:cNvPicPr>
          <p:nvPr/>
        </p:nvPicPr>
        <p:blipFill rotWithShape="1">
          <a:blip r:embed="rId3"/>
          <a:srcRect l="18241" t="10816" r="18370" b="17615"/>
          <a:stretch/>
        </p:blipFill>
        <p:spPr>
          <a:xfrm>
            <a:off x="1507634" y="786582"/>
            <a:ext cx="8688417" cy="5760000"/>
          </a:xfrm>
          <a:prstGeom prst="rect">
            <a:avLst/>
          </a:prstGeom>
        </p:spPr>
      </p:pic>
    </p:spTree>
    <p:extLst>
      <p:ext uri="{BB962C8B-B14F-4D97-AF65-F5344CB8AC3E}">
        <p14:creationId xmlns:p14="http://schemas.microsoft.com/office/powerpoint/2010/main" val="349036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10" y="88490"/>
            <a:ext cx="10279749" cy="825910"/>
          </a:xfrm>
        </p:spPr>
        <p:txBody>
          <a:bodyPr>
            <a:normAutofit/>
          </a:bodyPr>
          <a:lstStyle/>
          <a:p>
            <a:r>
              <a:rPr lang="en-GB" b="1" dirty="0"/>
              <a:t>Involved in VC Case Study</a:t>
            </a:r>
          </a:p>
        </p:txBody>
      </p:sp>
      <p:pic>
        <p:nvPicPr>
          <p:cNvPr id="5" name="Picture 4"/>
          <p:cNvPicPr>
            <a:picLocks noChangeAspect="1"/>
          </p:cNvPicPr>
          <p:nvPr/>
        </p:nvPicPr>
        <p:blipFill rotWithShape="1">
          <a:blip r:embed="rId3"/>
          <a:srcRect l="17876" t="10457" r="18005" b="17925"/>
          <a:stretch/>
        </p:blipFill>
        <p:spPr>
          <a:xfrm>
            <a:off x="1058811" y="914400"/>
            <a:ext cx="10002480" cy="5760000"/>
          </a:xfrm>
          <a:prstGeom prst="rect">
            <a:avLst/>
          </a:prstGeom>
        </p:spPr>
      </p:pic>
    </p:spTree>
    <p:extLst>
      <p:ext uri="{BB962C8B-B14F-4D97-AF65-F5344CB8AC3E}">
        <p14:creationId xmlns:p14="http://schemas.microsoft.com/office/powerpoint/2010/main" val="204289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54" y="98324"/>
            <a:ext cx="9623686" cy="560438"/>
          </a:xfrm>
        </p:spPr>
        <p:txBody>
          <a:bodyPr>
            <a:normAutofit/>
          </a:bodyPr>
          <a:lstStyle/>
          <a:p>
            <a:r>
              <a:rPr lang="en-GB" b="1" dirty="0"/>
              <a:t>Involved in VC Case Study </a:t>
            </a:r>
          </a:p>
        </p:txBody>
      </p:sp>
      <p:pic>
        <p:nvPicPr>
          <p:cNvPr id="5" name="Picture 4"/>
          <p:cNvPicPr>
            <a:picLocks noChangeAspect="1"/>
          </p:cNvPicPr>
          <p:nvPr/>
        </p:nvPicPr>
        <p:blipFill rotWithShape="1">
          <a:blip r:embed="rId3"/>
          <a:srcRect l="17965" t="9871" r="17947" b="18240"/>
          <a:stretch/>
        </p:blipFill>
        <p:spPr>
          <a:xfrm>
            <a:off x="1491354" y="658762"/>
            <a:ext cx="9294633" cy="5904000"/>
          </a:xfrm>
          <a:prstGeom prst="rect">
            <a:avLst/>
          </a:prstGeom>
        </p:spPr>
      </p:pic>
    </p:spTree>
    <p:extLst>
      <p:ext uri="{BB962C8B-B14F-4D97-AF65-F5344CB8AC3E}">
        <p14:creationId xmlns:p14="http://schemas.microsoft.com/office/powerpoint/2010/main" val="45163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85"/>
            <a:ext cx="10515600" cy="688257"/>
          </a:xfrm>
        </p:spPr>
        <p:txBody>
          <a:bodyPr>
            <a:normAutofit fontScale="90000"/>
          </a:bodyPr>
          <a:lstStyle/>
          <a:p>
            <a:r>
              <a:rPr lang="en-GB" b="1" dirty="0"/>
              <a:t>Involved in VC Case Study Nominal Profile</a:t>
            </a:r>
          </a:p>
        </p:txBody>
      </p:sp>
      <p:sp>
        <p:nvSpPr>
          <p:cNvPr id="3" name="Content Placeholder 2"/>
          <p:cNvSpPr>
            <a:spLocks noGrp="1"/>
          </p:cNvSpPr>
          <p:nvPr>
            <p:ph idx="1"/>
          </p:nvPr>
        </p:nvSpPr>
        <p:spPr>
          <a:xfrm>
            <a:off x="838200" y="914400"/>
            <a:ext cx="10515600" cy="5262563"/>
          </a:xfrm>
        </p:spPr>
        <p:txBody>
          <a:bodyPr>
            <a:normAutofit/>
          </a:bodyPr>
          <a:lstStyle/>
          <a:p>
            <a:pPr marL="0" indent="0">
              <a:buNone/>
            </a:pPr>
            <a:r>
              <a:rPr lang="en-GB" sz="1600" b="1" dirty="0"/>
              <a:t>RW Born 2000</a:t>
            </a:r>
          </a:p>
          <a:p>
            <a:pPr marL="0" indent="0">
              <a:buNone/>
            </a:pPr>
            <a:r>
              <a:rPr lang="en-GB" sz="1600" b="1" dirty="0"/>
              <a:t>Pre 2017 suspect history:</a:t>
            </a:r>
          </a:p>
          <a:p>
            <a:pPr marL="0" indent="0">
              <a:buNone/>
            </a:pPr>
            <a:r>
              <a:rPr lang="en-GB" sz="1600" dirty="0"/>
              <a:t>Malicious wounding – attacked a schoolboy and kicked and punched him</a:t>
            </a:r>
          </a:p>
          <a:p>
            <a:pPr marL="0" indent="0">
              <a:buNone/>
            </a:pPr>
            <a:r>
              <a:rPr lang="en-GB" sz="1600" dirty="0"/>
              <a:t>Inflicting GBH without intent – attacked a male in a group after he refused to buy weed</a:t>
            </a:r>
          </a:p>
          <a:p>
            <a:pPr marL="0" indent="0">
              <a:buNone/>
            </a:pPr>
            <a:r>
              <a:rPr lang="en-GB" sz="1600" dirty="0"/>
              <a:t>Robbery – attacked a taxi driver and stole items</a:t>
            </a:r>
          </a:p>
          <a:p>
            <a:pPr marL="0" indent="0">
              <a:buNone/>
            </a:pPr>
            <a:r>
              <a:rPr lang="en-GB" sz="1600" dirty="0"/>
              <a:t>Robbery = attacked a taxi driver and stole items</a:t>
            </a:r>
          </a:p>
          <a:p>
            <a:pPr marL="0" indent="0">
              <a:buNone/>
            </a:pPr>
            <a:r>
              <a:rPr lang="en-GB" sz="1600" dirty="0"/>
              <a:t>Assault without injury – attacked male he was not know to kicked and punched and mention of knife but none produced</a:t>
            </a:r>
          </a:p>
          <a:p>
            <a:pPr marL="0" indent="0">
              <a:buNone/>
            </a:pPr>
            <a:r>
              <a:rPr lang="en-GB" sz="1600" b="1" dirty="0"/>
              <a:t>2017 to 2021 suspect history:</a:t>
            </a:r>
          </a:p>
          <a:p>
            <a:pPr marL="0" indent="0">
              <a:buNone/>
            </a:pPr>
            <a:r>
              <a:rPr lang="en-GB" sz="1600" dirty="0"/>
              <a:t>Rape of female over 16 years – Female had a drink was given a lift, woke up with signs of being raped</a:t>
            </a:r>
          </a:p>
          <a:p>
            <a:pPr marL="0" indent="0">
              <a:buNone/>
            </a:pPr>
            <a:r>
              <a:rPr lang="en-GB" sz="1600" dirty="0"/>
              <a:t>Possess controlled drug</a:t>
            </a:r>
          </a:p>
          <a:p>
            <a:pPr marL="0" indent="0">
              <a:buNone/>
            </a:pPr>
            <a:r>
              <a:rPr lang="en-GB" sz="1600" dirty="0"/>
              <a:t>Possession cannabis intent to supply</a:t>
            </a:r>
          </a:p>
          <a:p>
            <a:pPr marL="0" indent="0">
              <a:buNone/>
            </a:pPr>
            <a:r>
              <a:rPr lang="en-GB" sz="1600" b="1" dirty="0"/>
              <a:t>Intelligence:</a:t>
            </a:r>
          </a:p>
          <a:p>
            <a:pPr marL="0" indent="0">
              <a:buNone/>
            </a:pPr>
            <a:r>
              <a:rPr lang="en-GB" sz="1600" dirty="0"/>
              <a:t>Relates to drugs, gang activity and trying to buy 50 rounds of gun ammunition.</a:t>
            </a:r>
          </a:p>
          <a:p>
            <a:pPr marL="0" indent="0">
              <a:buNone/>
            </a:pPr>
            <a:endParaRPr lang="en-GB" dirty="0"/>
          </a:p>
          <a:p>
            <a:endParaRPr lang="en-GB" dirty="0"/>
          </a:p>
        </p:txBody>
      </p:sp>
    </p:spTree>
    <p:extLst>
      <p:ext uri="{BB962C8B-B14F-4D97-AF65-F5344CB8AC3E}">
        <p14:creationId xmlns:p14="http://schemas.microsoft.com/office/powerpoint/2010/main" val="360864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5" y="698089"/>
            <a:ext cx="11463520" cy="5909310"/>
          </a:xfrm>
          <a:prstGeom prst="rect">
            <a:avLst/>
          </a:prstGeom>
        </p:spPr>
        <p:txBody>
          <a:bodyPr wrap="square">
            <a:spAutoFit/>
          </a:bodyPr>
          <a:lstStyle/>
          <a:p>
            <a:r>
              <a:rPr lang="en-GB" sz="2000" b="1" u="sng" dirty="0"/>
              <a:t>Violent Crime Dashboard Usage - Benefits:</a:t>
            </a:r>
          </a:p>
          <a:p>
            <a:endParaRPr lang="en-GB" sz="2000" dirty="0"/>
          </a:p>
          <a:p>
            <a:r>
              <a:rPr lang="en-GB" sz="2000" dirty="0"/>
              <a:t>* The </a:t>
            </a:r>
            <a:r>
              <a:rPr lang="en-GB" sz="2000" b="1" dirty="0"/>
              <a:t>speed</a:t>
            </a:r>
            <a:r>
              <a:rPr lang="en-GB" sz="2000" dirty="0"/>
              <a:t> and </a:t>
            </a:r>
            <a:r>
              <a:rPr lang="en-GB" sz="2000" b="1" dirty="0"/>
              <a:t>efficiency</a:t>
            </a:r>
            <a:r>
              <a:rPr lang="en-GB" sz="2000" dirty="0"/>
              <a:t> of analysing and visualising the data.  </a:t>
            </a:r>
          </a:p>
          <a:p>
            <a:endParaRPr lang="en-GB" sz="2000" dirty="0"/>
          </a:p>
          <a:p>
            <a:r>
              <a:rPr lang="en-GB" sz="2000" dirty="0"/>
              <a:t>* </a:t>
            </a:r>
            <a:r>
              <a:rPr lang="en-GB" sz="2000" b="1" dirty="0"/>
              <a:t>Hotspots</a:t>
            </a:r>
            <a:r>
              <a:rPr lang="en-GB" sz="2000" dirty="0"/>
              <a:t>: This is wider than simply identifying where crime is occurring, also encompassing questions       such as where the offenders responsible for that harm are travelling from and whether there are factors in those areas, e.g. deprivation, organised crime which might be contributing to violence, rather than just the hotpots themselves.  </a:t>
            </a:r>
          </a:p>
          <a:p>
            <a:endParaRPr lang="en-GB" sz="2000" dirty="0"/>
          </a:p>
          <a:p>
            <a:r>
              <a:rPr lang="en-GB" sz="2000" dirty="0"/>
              <a:t>* </a:t>
            </a:r>
            <a:r>
              <a:rPr lang="en-GB" sz="2000" b="1" dirty="0"/>
              <a:t>Typologies</a:t>
            </a:r>
            <a:r>
              <a:rPr lang="en-GB" sz="2000" dirty="0"/>
              <a:t>: being able to quickly understand the specific component parts of a hot spot areas in terms of the typology of offending. </a:t>
            </a:r>
          </a:p>
          <a:p>
            <a:endParaRPr lang="en-GB" sz="2000" dirty="0"/>
          </a:p>
          <a:p>
            <a:r>
              <a:rPr lang="en-GB" sz="2000" dirty="0"/>
              <a:t>* </a:t>
            </a:r>
            <a:r>
              <a:rPr lang="en-GB" sz="2000" b="1" dirty="0"/>
              <a:t>Quantifying harm</a:t>
            </a:r>
            <a:r>
              <a:rPr lang="en-GB" sz="2000" dirty="0"/>
              <a:t>: not just through a count of offences but through identifying harm caused using the Office of National Statistics’ Crime Severity Score, to ensure that resources are focussed best where the harm is likely to have most effect on communities.  </a:t>
            </a:r>
          </a:p>
          <a:p>
            <a:endParaRPr lang="en-GB" sz="2000" dirty="0"/>
          </a:p>
          <a:p>
            <a:r>
              <a:rPr lang="en-GB" sz="2000" dirty="0"/>
              <a:t>* </a:t>
            </a:r>
            <a:r>
              <a:rPr lang="en-GB" sz="2000" b="1" dirty="0"/>
              <a:t>Networks</a:t>
            </a:r>
            <a:r>
              <a:rPr lang="en-GB" sz="2000" dirty="0"/>
              <a:t>: forming an understanding of how well connected people are, the harm networks are     responsible for both within and outside hotspot areas, understanding the make-up of networks.  </a:t>
            </a:r>
          </a:p>
          <a:p>
            <a:endParaRPr lang="en-GB" dirty="0"/>
          </a:p>
        </p:txBody>
      </p:sp>
    </p:spTree>
    <p:extLst>
      <p:ext uri="{BB962C8B-B14F-4D97-AF65-F5344CB8AC3E}">
        <p14:creationId xmlns:p14="http://schemas.microsoft.com/office/powerpoint/2010/main" val="19519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139"/>
          </a:xfrm>
        </p:spPr>
        <p:txBody>
          <a:bodyPr>
            <a:normAutofit/>
          </a:bodyPr>
          <a:lstStyle/>
          <a:p>
            <a:r>
              <a:rPr lang="en-GB" sz="2400" b="1" dirty="0"/>
              <a:t>Involved in VC Case Study Outcome</a:t>
            </a:r>
          </a:p>
        </p:txBody>
      </p:sp>
      <p:sp>
        <p:nvSpPr>
          <p:cNvPr id="3" name="Content Placeholder 2"/>
          <p:cNvSpPr>
            <a:spLocks noGrp="1"/>
          </p:cNvSpPr>
          <p:nvPr>
            <p:ph idx="1"/>
          </p:nvPr>
        </p:nvSpPr>
        <p:spPr>
          <a:xfrm>
            <a:off x="838200" y="825910"/>
            <a:ext cx="10515600" cy="5791200"/>
          </a:xfrm>
        </p:spPr>
        <p:txBody>
          <a:bodyPr>
            <a:normAutofit fontScale="55000" lnSpcReduction="20000"/>
          </a:bodyPr>
          <a:lstStyle/>
          <a:p>
            <a:pPr marL="0" indent="0">
              <a:buNone/>
            </a:pPr>
            <a:r>
              <a:rPr lang="en-GB" sz="2900" b="1" dirty="0"/>
              <a:t>The secondary nominal identification was presented to the Operation Guardian Team at Smethwick Police Station. The following issues were identified:</a:t>
            </a:r>
          </a:p>
          <a:p>
            <a:pPr marL="0" indent="0">
              <a:buNone/>
            </a:pPr>
            <a:r>
              <a:rPr lang="en-GB" sz="2900" b="1" dirty="0"/>
              <a:t>*</a:t>
            </a:r>
            <a:r>
              <a:rPr lang="en-GB" sz="2900" dirty="0"/>
              <a:t> Age (16/17 at time of the data capture)</a:t>
            </a:r>
          </a:p>
          <a:p>
            <a:pPr marL="0" indent="0">
              <a:buNone/>
            </a:pPr>
            <a:r>
              <a:rPr lang="en-GB" sz="2900" dirty="0"/>
              <a:t>* Number of VC offences in short space of time</a:t>
            </a:r>
          </a:p>
          <a:p>
            <a:pPr marL="0" indent="0">
              <a:buNone/>
            </a:pPr>
            <a:r>
              <a:rPr lang="en-GB" sz="2900" dirty="0"/>
              <a:t>* Possibility of being in a gang</a:t>
            </a:r>
          </a:p>
          <a:p>
            <a:pPr marL="0" indent="0">
              <a:buNone/>
            </a:pPr>
            <a:r>
              <a:rPr lang="en-GB" sz="2900" b="1" dirty="0"/>
              <a:t>Due to the issues raised the operational response would be targeted more towards diversion and intervention, though safeguarding is still always a primary consideration and there are these potential outcomes: </a:t>
            </a:r>
          </a:p>
          <a:p>
            <a:pPr marL="0" indent="0">
              <a:buNone/>
            </a:pPr>
            <a:r>
              <a:rPr lang="en-GB" sz="2900" dirty="0"/>
              <a:t>* Speak to the individual and try and offer guidance and interventions</a:t>
            </a:r>
          </a:p>
          <a:p>
            <a:pPr marL="0" indent="0">
              <a:buNone/>
            </a:pPr>
            <a:r>
              <a:rPr lang="en-GB" sz="2900" dirty="0"/>
              <a:t>* If any outstanding offences/warrants positive action i.e. arrest</a:t>
            </a:r>
          </a:p>
          <a:p>
            <a:pPr marL="0" indent="0">
              <a:buNone/>
            </a:pPr>
            <a:r>
              <a:rPr lang="en-GB" sz="2900" dirty="0"/>
              <a:t>* Referrals to MASH (Multi Agency Safeguarding Hub) and MARAC (multi Agency Risk Assessment Conference). Potential to PPO if extremely serious or immediate issues.</a:t>
            </a:r>
          </a:p>
          <a:p>
            <a:pPr marL="0" indent="0">
              <a:buNone/>
            </a:pPr>
            <a:r>
              <a:rPr lang="en-GB" sz="2900" dirty="0"/>
              <a:t>* Referral to the Violence Reduction Unit for interventions</a:t>
            </a:r>
          </a:p>
          <a:p>
            <a:pPr marL="0" indent="0">
              <a:buNone/>
            </a:pPr>
            <a:r>
              <a:rPr lang="en-GB" sz="2900" dirty="0"/>
              <a:t>* Referrals to School Link Officer for wider liaison with the schools and information sharing</a:t>
            </a:r>
          </a:p>
          <a:p>
            <a:pPr marL="0" indent="0">
              <a:buNone/>
            </a:pPr>
            <a:r>
              <a:rPr lang="en-GB" sz="2900" dirty="0"/>
              <a:t>* Boxing clubs and sports coaching</a:t>
            </a:r>
          </a:p>
          <a:p>
            <a:pPr marL="0" indent="0">
              <a:buNone/>
            </a:pPr>
            <a:r>
              <a:rPr lang="en-GB" sz="2900" dirty="0"/>
              <a:t>* Kicks Project (Football)</a:t>
            </a:r>
          </a:p>
          <a:p>
            <a:pPr marL="0" indent="0">
              <a:buNone/>
            </a:pPr>
            <a:r>
              <a:rPr lang="en-GB" sz="2900" dirty="0"/>
              <a:t>* Knife Arches at schools</a:t>
            </a:r>
          </a:p>
          <a:p>
            <a:pPr marL="0" indent="0">
              <a:buNone/>
            </a:pPr>
            <a:r>
              <a:rPr lang="en-GB" sz="2900" dirty="0"/>
              <a:t>* Initiative's in impact areas including high visibility and plain clothes patrols and operations</a:t>
            </a:r>
          </a:p>
          <a:p>
            <a:pPr marL="0" indent="0">
              <a:buNone/>
            </a:pPr>
            <a:r>
              <a:rPr lang="en-GB" sz="2900" dirty="0"/>
              <a:t>* Targeted response to violent occurrences (after knife/gun crime) – flood area, stop search, community reassurance and        intelligence gathering</a:t>
            </a:r>
          </a:p>
          <a:p>
            <a:pPr marL="0" indent="0">
              <a:buNone/>
            </a:pPr>
            <a:r>
              <a:rPr lang="en-GB" sz="2900" dirty="0"/>
              <a:t>* Guardian Officers are trained in reading body language and behaviours, particularly useful in reading the dynamics of a group and identifying possible victims or vulnerability</a:t>
            </a:r>
          </a:p>
          <a:p>
            <a:pPr marL="0" indent="0">
              <a:buNone/>
            </a:pPr>
            <a:endParaRPr lang="en-GB" dirty="0"/>
          </a:p>
        </p:txBody>
      </p:sp>
    </p:spTree>
    <p:extLst>
      <p:ext uri="{BB962C8B-B14F-4D97-AF65-F5344CB8AC3E}">
        <p14:creationId xmlns:p14="http://schemas.microsoft.com/office/powerpoint/2010/main" val="310347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2080" y="147485"/>
            <a:ext cx="9215119" cy="711036"/>
          </a:xfrm>
        </p:spPr>
        <p:txBody>
          <a:bodyPr>
            <a:normAutofit/>
          </a:bodyPr>
          <a:lstStyle/>
          <a:p>
            <a:r>
              <a:rPr lang="en-GB" b="1" dirty="0"/>
              <a:t>Case Study 3: High Harm VC Case Study (Tertiary)</a:t>
            </a:r>
          </a:p>
        </p:txBody>
      </p:sp>
      <p:pic>
        <p:nvPicPr>
          <p:cNvPr id="8" name="Picture 7"/>
          <p:cNvPicPr>
            <a:picLocks noChangeAspect="1"/>
          </p:cNvPicPr>
          <p:nvPr/>
        </p:nvPicPr>
        <p:blipFill rotWithShape="1">
          <a:blip r:embed="rId3"/>
          <a:srcRect l="17977" t="10362" r="17697" b="17478"/>
          <a:stretch/>
        </p:blipFill>
        <p:spPr>
          <a:xfrm>
            <a:off x="1402081" y="858520"/>
            <a:ext cx="8775908" cy="5832000"/>
          </a:xfrm>
          <a:prstGeom prst="rect">
            <a:avLst/>
          </a:prstGeom>
        </p:spPr>
      </p:pic>
    </p:spTree>
    <p:extLst>
      <p:ext uri="{BB962C8B-B14F-4D97-AF65-F5344CB8AC3E}">
        <p14:creationId xmlns:p14="http://schemas.microsoft.com/office/powerpoint/2010/main" val="347550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192" y="108156"/>
            <a:ext cx="10071608" cy="599768"/>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357" t="11680" r="17972" b="19855"/>
          <a:stretch/>
        </p:blipFill>
        <p:spPr>
          <a:xfrm>
            <a:off x="1429396" y="730512"/>
            <a:ext cx="9523200" cy="5760000"/>
          </a:xfrm>
          <a:prstGeom prst="rect">
            <a:avLst/>
          </a:prstGeom>
        </p:spPr>
      </p:pic>
      <p:sp>
        <p:nvSpPr>
          <p:cNvPr id="7" name="Oval 6"/>
          <p:cNvSpPr/>
          <p:nvPr/>
        </p:nvSpPr>
        <p:spPr>
          <a:xfrm>
            <a:off x="6058408" y="3450492"/>
            <a:ext cx="265176" cy="3200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7022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8" y="196646"/>
            <a:ext cx="9625012" cy="609599"/>
          </a:xfrm>
        </p:spPr>
        <p:txBody>
          <a:bodyPr>
            <a:normAutofit/>
          </a:bodyPr>
          <a:lstStyle/>
          <a:p>
            <a:r>
              <a:rPr lang="en-GB" b="1" dirty="0"/>
              <a:t>High Harm VC Case Study </a:t>
            </a:r>
          </a:p>
        </p:txBody>
      </p:sp>
      <p:pic>
        <p:nvPicPr>
          <p:cNvPr id="8" name="Picture 7"/>
          <p:cNvPicPr>
            <a:picLocks noChangeAspect="1"/>
          </p:cNvPicPr>
          <p:nvPr/>
        </p:nvPicPr>
        <p:blipFill rotWithShape="1">
          <a:blip r:embed="rId3"/>
          <a:srcRect l="18080" t="10757" r="18065" b="18350"/>
          <a:stretch/>
        </p:blipFill>
        <p:spPr>
          <a:xfrm>
            <a:off x="1296988" y="806245"/>
            <a:ext cx="9223384" cy="5760000"/>
          </a:xfrm>
          <a:prstGeom prst="rect">
            <a:avLst/>
          </a:prstGeom>
        </p:spPr>
      </p:pic>
    </p:spTree>
    <p:extLst>
      <p:ext uri="{BB962C8B-B14F-4D97-AF65-F5344CB8AC3E}">
        <p14:creationId xmlns:p14="http://schemas.microsoft.com/office/powerpoint/2010/main" val="427413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56" y="206477"/>
            <a:ext cx="9894824" cy="560439"/>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030" t="10624" r="18056" b="17552"/>
          <a:stretch/>
        </p:blipFill>
        <p:spPr>
          <a:xfrm>
            <a:off x="1260856" y="766916"/>
            <a:ext cx="9226206" cy="5832000"/>
          </a:xfrm>
          <a:prstGeom prst="rect">
            <a:avLst/>
          </a:prstGeom>
        </p:spPr>
      </p:pic>
    </p:spTree>
    <p:extLst>
      <p:ext uri="{BB962C8B-B14F-4D97-AF65-F5344CB8AC3E}">
        <p14:creationId xmlns:p14="http://schemas.microsoft.com/office/powerpoint/2010/main" val="105293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002" y="226142"/>
            <a:ext cx="9543757" cy="511277"/>
          </a:xfrm>
        </p:spPr>
        <p:txBody>
          <a:bodyPr>
            <a:normAutofit fontScale="90000"/>
          </a:bodyPr>
          <a:lstStyle/>
          <a:p>
            <a:r>
              <a:rPr lang="en-GB" b="1" dirty="0"/>
              <a:t>High Harm VC Case Study </a:t>
            </a:r>
          </a:p>
        </p:txBody>
      </p:sp>
      <p:pic>
        <p:nvPicPr>
          <p:cNvPr id="5" name="Picture 4"/>
          <p:cNvPicPr>
            <a:picLocks noChangeAspect="1"/>
          </p:cNvPicPr>
          <p:nvPr/>
        </p:nvPicPr>
        <p:blipFill rotWithShape="1">
          <a:blip r:embed="rId3"/>
          <a:srcRect l="18462" t="11674" r="18285" b="19152"/>
          <a:stretch/>
        </p:blipFill>
        <p:spPr>
          <a:xfrm>
            <a:off x="1236003" y="737419"/>
            <a:ext cx="9055329" cy="5832000"/>
          </a:xfrm>
          <a:prstGeom prst="rect">
            <a:avLst/>
          </a:prstGeom>
        </p:spPr>
      </p:pic>
    </p:spTree>
    <p:extLst>
      <p:ext uri="{BB962C8B-B14F-4D97-AF65-F5344CB8AC3E}">
        <p14:creationId xmlns:p14="http://schemas.microsoft.com/office/powerpoint/2010/main" val="375608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174" y="265471"/>
            <a:ext cx="9661185" cy="560439"/>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178" t="10844" r="18135" b="17877"/>
          <a:stretch/>
        </p:blipFill>
        <p:spPr>
          <a:xfrm>
            <a:off x="1220175" y="825910"/>
            <a:ext cx="9149302" cy="5760000"/>
          </a:xfrm>
          <a:prstGeom prst="rect">
            <a:avLst/>
          </a:prstGeom>
        </p:spPr>
      </p:pic>
    </p:spTree>
    <p:extLst>
      <p:ext uri="{BB962C8B-B14F-4D97-AF65-F5344CB8AC3E}">
        <p14:creationId xmlns:p14="http://schemas.microsoft.com/office/powerpoint/2010/main" val="63156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324" y="245806"/>
            <a:ext cx="9392995" cy="570271"/>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275" t="10768" r="18147" b="18075"/>
          <a:stretch/>
        </p:blipFill>
        <p:spPr>
          <a:xfrm>
            <a:off x="1803325" y="910860"/>
            <a:ext cx="8577472" cy="5400000"/>
          </a:xfrm>
          <a:prstGeom prst="rect">
            <a:avLst/>
          </a:prstGeom>
        </p:spPr>
      </p:pic>
    </p:spTree>
    <p:extLst>
      <p:ext uri="{BB962C8B-B14F-4D97-AF65-F5344CB8AC3E}">
        <p14:creationId xmlns:p14="http://schemas.microsoft.com/office/powerpoint/2010/main" val="281844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002" y="216310"/>
            <a:ext cx="9489357" cy="580103"/>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799" t="10794" r="18102" b="17660"/>
          <a:stretch/>
        </p:blipFill>
        <p:spPr>
          <a:xfrm>
            <a:off x="1646003" y="884908"/>
            <a:ext cx="8676000" cy="5618066"/>
          </a:xfrm>
          <a:prstGeom prst="rect">
            <a:avLst/>
          </a:prstGeom>
        </p:spPr>
      </p:pic>
    </p:spTree>
    <p:extLst>
      <p:ext uri="{BB962C8B-B14F-4D97-AF65-F5344CB8AC3E}">
        <p14:creationId xmlns:p14="http://schemas.microsoft.com/office/powerpoint/2010/main" val="206535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512" y="147485"/>
            <a:ext cx="9659127" cy="550606"/>
          </a:xfrm>
        </p:spPr>
        <p:txBody>
          <a:bodyPr>
            <a:normAutofit/>
          </a:bodyPr>
          <a:lstStyle/>
          <a:p>
            <a:r>
              <a:rPr lang="en-GB" b="1" dirty="0"/>
              <a:t>High Harm VC Case Study </a:t>
            </a:r>
          </a:p>
        </p:txBody>
      </p:sp>
      <p:pic>
        <p:nvPicPr>
          <p:cNvPr id="5" name="Picture 4"/>
          <p:cNvPicPr>
            <a:picLocks noChangeAspect="1"/>
          </p:cNvPicPr>
          <p:nvPr/>
        </p:nvPicPr>
        <p:blipFill rotWithShape="1">
          <a:blip r:embed="rId3"/>
          <a:srcRect l="18117" t="12048" r="17863" b="17907"/>
          <a:stretch/>
        </p:blipFill>
        <p:spPr>
          <a:xfrm>
            <a:off x="1557513" y="803787"/>
            <a:ext cx="9359214" cy="5760000"/>
          </a:xfrm>
          <a:prstGeom prst="rect">
            <a:avLst/>
          </a:prstGeom>
        </p:spPr>
      </p:pic>
    </p:spTree>
    <p:extLst>
      <p:ext uri="{BB962C8B-B14F-4D97-AF65-F5344CB8AC3E}">
        <p14:creationId xmlns:p14="http://schemas.microsoft.com/office/powerpoint/2010/main" val="383850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98" y="88489"/>
            <a:ext cx="3628103" cy="806245"/>
          </a:xfrm>
        </p:spPr>
        <p:txBody>
          <a:bodyPr>
            <a:normAutofit fontScale="90000"/>
          </a:bodyPr>
          <a:lstStyle/>
          <a:p>
            <a:r>
              <a:rPr lang="en-GB" b="1" dirty="0"/>
              <a:t>Violent Crime Case Studies</a:t>
            </a:r>
          </a:p>
        </p:txBody>
      </p:sp>
      <p:sp>
        <p:nvSpPr>
          <p:cNvPr id="4" name="Text Placeholder 3"/>
          <p:cNvSpPr>
            <a:spLocks noGrp="1"/>
          </p:cNvSpPr>
          <p:nvPr>
            <p:ph type="body" sz="half" idx="2"/>
          </p:nvPr>
        </p:nvSpPr>
        <p:spPr>
          <a:xfrm>
            <a:off x="179216" y="1097191"/>
            <a:ext cx="4329573" cy="5329084"/>
          </a:xfrm>
        </p:spPr>
        <p:txBody>
          <a:bodyPr>
            <a:normAutofit/>
          </a:bodyPr>
          <a:lstStyle/>
          <a:p>
            <a:pPr algn="just"/>
            <a:r>
              <a:rPr lang="en-GB" dirty="0"/>
              <a:t>Three case studies have been compiled showing how the NDAS violent crime dashboard can give  WMP an understanding of violent crime hotspots and what policing/partnership activities could be utilised to make an impact on the problem.  </a:t>
            </a:r>
          </a:p>
          <a:p>
            <a:pPr algn="just"/>
            <a:r>
              <a:rPr lang="en-GB" dirty="0"/>
              <a:t>There are three categories of nominal as illustrated in the table and, for the study, one nominal from each category has been chosen to demonstrate the user journey from initial problem to potential outcome. </a:t>
            </a:r>
          </a:p>
          <a:p>
            <a:pPr algn="just"/>
            <a:r>
              <a:rPr lang="en-GB" dirty="0"/>
              <a:t>For the purposes of these case studies, relevant operational teams such as Neighbourhood Teams, Project Guardian and the Violence Reduction Unit have been engaged during workshops by NDAS to gain an understanding of the action which could be considered were this to be a real life scenario.</a:t>
            </a:r>
          </a:p>
          <a:p>
            <a:pPr algn="just"/>
            <a:r>
              <a:rPr lang="en-GB" dirty="0"/>
              <a:t>As highlighted by the case studies, many of the interventions/preventions provided by the teams span across the different categories. There is a graduated and tailored response to each case.</a:t>
            </a:r>
          </a:p>
          <a:p>
            <a:pPr algn="just"/>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32469889"/>
              </p:ext>
            </p:extLst>
          </p:nvPr>
        </p:nvGraphicFramePr>
        <p:xfrm>
          <a:off x="4772025" y="88489"/>
          <a:ext cx="7311821" cy="6603083"/>
        </p:xfrm>
        <a:graphic>
          <a:graphicData uri="http://schemas.openxmlformats.org/drawingml/2006/table">
            <a:tbl>
              <a:tblPr firstRow="1" firstCol="1" bandRow="1"/>
              <a:tblGrid>
                <a:gridCol w="974787">
                  <a:extLst>
                    <a:ext uri="{9D8B030D-6E8A-4147-A177-3AD203B41FA5}">
                      <a16:colId xmlns:a16="http://schemas.microsoft.com/office/drawing/2014/main" val="20000"/>
                    </a:ext>
                  </a:extLst>
                </a:gridCol>
                <a:gridCol w="860533">
                  <a:extLst>
                    <a:ext uri="{9D8B030D-6E8A-4147-A177-3AD203B41FA5}">
                      <a16:colId xmlns:a16="http://schemas.microsoft.com/office/drawing/2014/main" val="20001"/>
                    </a:ext>
                  </a:extLst>
                </a:gridCol>
                <a:gridCol w="1133535">
                  <a:extLst>
                    <a:ext uri="{9D8B030D-6E8A-4147-A177-3AD203B41FA5}">
                      <a16:colId xmlns:a16="http://schemas.microsoft.com/office/drawing/2014/main" val="20002"/>
                    </a:ext>
                  </a:extLst>
                </a:gridCol>
                <a:gridCol w="2171483">
                  <a:extLst>
                    <a:ext uri="{9D8B030D-6E8A-4147-A177-3AD203B41FA5}">
                      <a16:colId xmlns:a16="http://schemas.microsoft.com/office/drawing/2014/main" val="20003"/>
                    </a:ext>
                  </a:extLst>
                </a:gridCol>
                <a:gridCol w="2171483">
                  <a:extLst>
                    <a:ext uri="{9D8B030D-6E8A-4147-A177-3AD203B41FA5}">
                      <a16:colId xmlns:a16="http://schemas.microsoft.com/office/drawing/2014/main" val="20004"/>
                    </a:ext>
                  </a:extLst>
                </a:gridCol>
              </a:tblGrid>
              <a:tr h="235976">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Case study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Old Name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VC Category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Case study narrative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9392">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Primary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Connected to VC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Nominals directly connected to a VC offender or suspect, by any crime or intel event, who have been an offender or suspect of a crime, but not a VC crime.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 neighbourhood officer has commissioned</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an intelligence product</a:t>
                      </a:r>
                      <a:r>
                        <a:rPr lang="en-GB" sz="1100" dirty="0">
                          <a:effectLst/>
                          <a:latin typeface="Calibri" panose="020F0502020204030204" pitchFamily="34" charset="0"/>
                          <a:ea typeface="Calibri" panose="020F0502020204030204" pitchFamily="34" charset="0"/>
                          <a:cs typeface="Times New Roman" panose="02020603050405020304" pitchFamily="18" charset="0"/>
                        </a:rPr>
                        <a:t> to identify</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individuals</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of primary school age under the “connected to” VC rules who are vulnerable and potentially at risk of causing harm or being harmed and  who may benefit from safeguarding/intervention from a police and partnership perspective.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2947">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Two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Involved in VC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Nominals who have been an offender or suspect of a violent crime event.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An intelligence analyst has</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identified a nominal for</a:t>
                      </a:r>
                      <a:r>
                        <a:rPr lang="en-GB" sz="1050" dirty="0">
                          <a:effectLst/>
                          <a:latin typeface="Calibri" panose="020F0502020204030204" pitchFamily="34" charset="0"/>
                          <a:ea typeface="Calibri" panose="020F0502020204030204" pitchFamily="34" charset="0"/>
                          <a:cs typeface="Times New Roman" panose="02020603050405020304" pitchFamily="18" charset="0"/>
                        </a:rPr>
                        <a:t> Project Guardian using</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their criteria (</a:t>
                      </a:r>
                      <a:r>
                        <a:rPr lang="en-GB" sz="1050" dirty="0">
                          <a:effectLst/>
                          <a:latin typeface="Calibri" panose="020F0502020204030204" pitchFamily="34" charset="0"/>
                          <a:ea typeface="Calibri" panose="020F0502020204030204" pitchFamily="34" charset="0"/>
                          <a:cs typeface="Times New Roman" panose="02020603050405020304" pitchFamily="18" charset="0"/>
                        </a:rPr>
                        <a:t>Individuals under the age of 25 with a history</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of a knife/sharp object event within the last 2 years). Walsall, St. Matthew’s has been selected on the basis that it is an identified hotspot from WMP analysis. To assist with VC prevention, individuals within the ‘involved in VC’ grouping are of particular interest for this case study in terms of engagement and disruption from a police and partnership perspective.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4768">
                <a:tc>
                  <a:txBody>
                    <a:bodyPr/>
                    <a:lstStyle/>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Three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Tertiary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Harm VC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top 10% of involved</a:t>
                      </a:r>
                      <a:r>
                        <a:rPr lang="en-GB" sz="11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VC</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nominals, calculated as the sum of all violent crimes ONS harm (where the nominal was the offender or suspect) scaled by recency.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Using data</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from WMP, an intelligence officer is tasked to find a hotspot for the VRU to focus on. </a:t>
                      </a:r>
                      <a:r>
                        <a:rPr lang="en-GB" sz="1050" dirty="0">
                          <a:effectLst/>
                          <a:latin typeface="Calibri" panose="020F0502020204030204" pitchFamily="34" charset="0"/>
                          <a:ea typeface="Calibri" panose="020F0502020204030204" pitchFamily="34" charset="0"/>
                          <a:cs typeface="Times New Roman" panose="02020603050405020304" pitchFamily="18" charset="0"/>
                        </a:rPr>
                        <a:t>Coventry is a known WMP hotspot</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which is then filtered down to a specific area. St Michaels is selected due to the data presented. The aim being to identify a high harm individual within this neighbourhood to assist with risk management and intervention from a police and partnership perspective.</a:t>
                      </a:r>
                    </a:p>
                    <a:p>
                      <a:pPr fontAlgn="t">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948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42" y="275303"/>
            <a:ext cx="9473317" cy="639097"/>
          </a:xfrm>
        </p:spPr>
        <p:txBody>
          <a:bodyPr>
            <a:normAutofit/>
          </a:bodyPr>
          <a:lstStyle/>
          <a:p>
            <a:r>
              <a:rPr lang="en-GB" b="1" dirty="0"/>
              <a:t>High Harm VC Case Study </a:t>
            </a:r>
          </a:p>
        </p:txBody>
      </p:sp>
      <p:sp>
        <p:nvSpPr>
          <p:cNvPr id="4" name="Text Placeholder 3"/>
          <p:cNvSpPr>
            <a:spLocks noGrp="1"/>
          </p:cNvSpPr>
          <p:nvPr>
            <p:ph type="body" sz="half" idx="2"/>
          </p:nvPr>
        </p:nvSpPr>
        <p:spPr>
          <a:xfrm>
            <a:off x="839788" y="1091381"/>
            <a:ext cx="3932237" cy="4777607"/>
          </a:xfrm>
        </p:spPr>
        <p:txBody>
          <a:bodyPr/>
          <a:lstStyle/>
          <a:p>
            <a:r>
              <a:rPr lang="en-GB" dirty="0"/>
              <a:t>.</a:t>
            </a:r>
          </a:p>
        </p:txBody>
      </p:sp>
      <p:pic>
        <p:nvPicPr>
          <p:cNvPr id="5" name="Picture 4"/>
          <p:cNvPicPr>
            <a:picLocks noChangeAspect="1"/>
          </p:cNvPicPr>
          <p:nvPr/>
        </p:nvPicPr>
        <p:blipFill rotWithShape="1">
          <a:blip r:embed="rId3"/>
          <a:srcRect l="18077" t="9970" r="17947" b="18006"/>
          <a:stretch/>
        </p:blipFill>
        <p:spPr>
          <a:xfrm>
            <a:off x="1204843" y="1032387"/>
            <a:ext cx="8811449" cy="5580000"/>
          </a:xfrm>
          <a:prstGeom prst="rect">
            <a:avLst/>
          </a:prstGeom>
        </p:spPr>
      </p:pic>
    </p:spTree>
    <p:extLst>
      <p:ext uri="{BB962C8B-B14F-4D97-AF65-F5344CB8AC3E}">
        <p14:creationId xmlns:p14="http://schemas.microsoft.com/office/powerpoint/2010/main" val="332043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653"/>
            <a:ext cx="10515600" cy="678424"/>
          </a:xfrm>
        </p:spPr>
        <p:txBody>
          <a:bodyPr>
            <a:normAutofit/>
          </a:bodyPr>
          <a:lstStyle/>
          <a:p>
            <a:r>
              <a:rPr lang="en-GB" sz="3200" b="1" dirty="0"/>
              <a:t>High Harm VC Case Study Nominal Profile</a:t>
            </a:r>
          </a:p>
        </p:txBody>
      </p:sp>
      <p:sp>
        <p:nvSpPr>
          <p:cNvPr id="3" name="Content Placeholder 2"/>
          <p:cNvSpPr>
            <a:spLocks noGrp="1"/>
          </p:cNvSpPr>
          <p:nvPr>
            <p:ph idx="1"/>
          </p:nvPr>
        </p:nvSpPr>
        <p:spPr>
          <a:xfrm>
            <a:off x="838200" y="816078"/>
            <a:ext cx="10515600" cy="5686322"/>
          </a:xfrm>
        </p:spPr>
        <p:txBody>
          <a:bodyPr>
            <a:normAutofit fontScale="40000" lnSpcReduction="20000"/>
          </a:bodyPr>
          <a:lstStyle/>
          <a:p>
            <a:pPr marL="0" indent="0">
              <a:buNone/>
            </a:pPr>
            <a:r>
              <a:rPr lang="en-GB" b="1" dirty="0"/>
              <a:t>MD born 1985</a:t>
            </a:r>
          </a:p>
          <a:p>
            <a:pPr marL="0" indent="0">
              <a:buNone/>
            </a:pPr>
            <a:r>
              <a:rPr lang="en-GB" b="1" dirty="0"/>
              <a:t>PNC warning markers: </a:t>
            </a:r>
          </a:p>
          <a:p>
            <a:pPr marL="0" indent="0">
              <a:buNone/>
            </a:pPr>
            <a:r>
              <a:rPr lang="en-GB" dirty="0"/>
              <a:t>Drugs (cocaine) and Firearms possession</a:t>
            </a:r>
          </a:p>
          <a:p>
            <a:pPr marL="0" indent="0">
              <a:buNone/>
            </a:pPr>
            <a:r>
              <a:rPr lang="en-GB" b="1" dirty="0"/>
              <a:t>Pre 2017 suspect history:</a:t>
            </a:r>
          </a:p>
          <a:p>
            <a:pPr marL="0" indent="0">
              <a:buNone/>
            </a:pPr>
            <a:r>
              <a:rPr lang="en-GB" dirty="0"/>
              <a:t>Numerous thefts</a:t>
            </a:r>
          </a:p>
          <a:p>
            <a:pPr marL="0" indent="0">
              <a:buNone/>
            </a:pPr>
            <a:r>
              <a:rPr lang="en-GB" dirty="0"/>
              <a:t>Possession of cannabis</a:t>
            </a:r>
          </a:p>
          <a:p>
            <a:pPr marL="0" indent="0">
              <a:buNone/>
            </a:pPr>
            <a:r>
              <a:rPr lang="en-GB" dirty="0"/>
              <a:t>DA incidents including kicking partner who was 9 months pregnant in the stomach and hitting her on the head with the handle of a knife</a:t>
            </a:r>
          </a:p>
          <a:p>
            <a:pPr marL="0" indent="0">
              <a:buNone/>
            </a:pPr>
            <a:r>
              <a:rPr lang="en-GB" dirty="0"/>
              <a:t>Possession of firearm/machete</a:t>
            </a:r>
          </a:p>
          <a:p>
            <a:pPr marL="0" indent="0">
              <a:buNone/>
            </a:pPr>
            <a:r>
              <a:rPr lang="en-GB" dirty="0"/>
              <a:t>Cause female to engage in sexual activity x 2 and Blackmail x 2</a:t>
            </a:r>
          </a:p>
          <a:p>
            <a:pPr marL="0" indent="0">
              <a:buNone/>
            </a:pPr>
            <a:r>
              <a:rPr lang="en-GB" dirty="0"/>
              <a:t>S18 - Stabbed IP at a party with a knife</a:t>
            </a:r>
          </a:p>
          <a:p>
            <a:pPr marL="0" indent="0">
              <a:buNone/>
            </a:pPr>
            <a:r>
              <a:rPr lang="en-GB" dirty="0"/>
              <a:t>Robbery - where IP was threatened with scissors</a:t>
            </a:r>
          </a:p>
          <a:p>
            <a:pPr marL="0" indent="0">
              <a:buNone/>
            </a:pPr>
            <a:r>
              <a:rPr lang="en-GB" b="1" dirty="0"/>
              <a:t>2017 to 2021 suspect history:</a:t>
            </a:r>
          </a:p>
          <a:p>
            <a:pPr marL="0" indent="0">
              <a:buNone/>
            </a:pPr>
            <a:r>
              <a:rPr lang="en-GB" dirty="0"/>
              <a:t>2015 Banned from a housing estate for ASB injunction issued</a:t>
            </a:r>
          </a:p>
          <a:p>
            <a:pPr marL="0" indent="0">
              <a:buNone/>
            </a:pPr>
            <a:r>
              <a:rPr lang="en-GB" dirty="0"/>
              <a:t>2018 – Jailed for rape and blackmail x 2. Sentenced to 11 years and 9 months. Sex offender register and SOM (Sex Offender Management) for life</a:t>
            </a:r>
          </a:p>
          <a:p>
            <a:pPr marL="0" indent="0">
              <a:buNone/>
            </a:pPr>
            <a:r>
              <a:rPr lang="en-GB" b="1" dirty="0"/>
              <a:t>Victim history:</a:t>
            </a:r>
          </a:p>
          <a:p>
            <a:pPr marL="0" indent="0">
              <a:buNone/>
            </a:pPr>
            <a:r>
              <a:rPr lang="en-GB" dirty="0"/>
              <a:t>2005 – Spat at whilst at work as a bus driver</a:t>
            </a:r>
          </a:p>
          <a:p>
            <a:pPr marL="0" indent="0">
              <a:buNone/>
            </a:pPr>
            <a:r>
              <a:rPr lang="en-GB" dirty="0"/>
              <a:t>2011 – S18 wounding (stabbed with knife)</a:t>
            </a:r>
          </a:p>
          <a:p>
            <a:pPr marL="0" indent="0">
              <a:buNone/>
            </a:pPr>
            <a:r>
              <a:rPr lang="en-GB" dirty="0"/>
              <a:t>2012 – Fear of provocation of violence (threatened with a knife he had to sell drugs)</a:t>
            </a:r>
          </a:p>
          <a:p>
            <a:pPr marL="0" indent="0">
              <a:buNone/>
            </a:pPr>
            <a:r>
              <a:rPr lang="en-GB" dirty="0"/>
              <a:t>2013 – S18 wounding (stabbed with knife)</a:t>
            </a:r>
          </a:p>
          <a:p>
            <a:pPr marL="0" indent="0">
              <a:buNone/>
            </a:pPr>
            <a:r>
              <a:rPr lang="en-GB" dirty="0"/>
              <a:t>2017 – S18 wounding (serious assault resulting in broken vertebrae involving knives, hammer and metal bar)</a:t>
            </a:r>
          </a:p>
          <a:p>
            <a:pPr marL="0" indent="0">
              <a:buNone/>
            </a:pPr>
            <a:r>
              <a:rPr lang="en-GB" b="1" dirty="0"/>
              <a:t>Intelligence:</a:t>
            </a:r>
          </a:p>
          <a:p>
            <a:pPr marL="0" indent="0">
              <a:buNone/>
            </a:pPr>
            <a:r>
              <a:rPr lang="en-GB" dirty="0"/>
              <a:t>277 logs from 2005 to 2021 relating to many offence’s including armed robbery, cocaine and drug dealing</a:t>
            </a:r>
          </a:p>
          <a:p>
            <a:pPr marL="0" indent="0">
              <a:buNone/>
            </a:pPr>
            <a:endParaRPr lang="en-GB" dirty="0"/>
          </a:p>
        </p:txBody>
      </p:sp>
    </p:spTree>
    <p:extLst>
      <p:ext uri="{BB962C8B-B14F-4D97-AF65-F5344CB8AC3E}">
        <p14:creationId xmlns:p14="http://schemas.microsoft.com/office/powerpoint/2010/main" val="205758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85"/>
            <a:ext cx="10515600" cy="442450"/>
          </a:xfrm>
        </p:spPr>
        <p:txBody>
          <a:bodyPr>
            <a:normAutofit/>
          </a:bodyPr>
          <a:lstStyle/>
          <a:p>
            <a:r>
              <a:rPr lang="en-GB" sz="2400" b="1" dirty="0"/>
              <a:t>High Harm VC Case Study Outcome</a:t>
            </a:r>
          </a:p>
        </p:txBody>
      </p:sp>
      <p:sp>
        <p:nvSpPr>
          <p:cNvPr id="3" name="Content Placeholder 2"/>
          <p:cNvSpPr>
            <a:spLocks noGrp="1"/>
          </p:cNvSpPr>
          <p:nvPr>
            <p:ph idx="1"/>
          </p:nvPr>
        </p:nvSpPr>
        <p:spPr>
          <a:xfrm>
            <a:off x="838200" y="589935"/>
            <a:ext cx="10515600" cy="6125497"/>
          </a:xfrm>
        </p:spPr>
        <p:txBody>
          <a:bodyPr>
            <a:normAutofit fontScale="70000" lnSpcReduction="20000"/>
          </a:bodyPr>
          <a:lstStyle/>
          <a:p>
            <a:pPr marL="0" indent="0">
              <a:buNone/>
            </a:pPr>
            <a:r>
              <a:rPr lang="en-GB" sz="2000" b="1" dirty="0"/>
              <a:t>The high harm nominal identification was presented to the Violence Reduction Team at Lloyd House and to the Offender Management Unit at Wolverhampton Police Station. The following issues were identified:</a:t>
            </a:r>
          </a:p>
          <a:p>
            <a:pPr marL="0" indent="0">
              <a:buNone/>
            </a:pPr>
            <a:r>
              <a:rPr lang="en-GB" sz="2000" dirty="0"/>
              <a:t>* Age (32 at time of data capture)</a:t>
            </a:r>
          </a:p>
          <a:p>
            <a:pPr marL="0" indent="0">
              <a:buNone/>
            </a:pPr>
            <a:r>
              <a:rPr lang="en-GB" sz="2000" dirty="0"/>
              <a:t>* Number of VC offences spanning a significant time period</a:t>
            </a:r>
          </a:p>
          <a:p>
            <a:pPr marL="0" indent="0">
              <a:buNone/>
            </a:pPr>
            <a:r>
              <a:rPr lang="en-GB" sz="2000" dirty="0"/>
              <a:t>* Severity of VC offences and escalation in offending</a:t>
            </a:r>
          </a:p>
          <a:p>
            <a:pPr marL="0" indent="0">
              <a:buNone/>
            </a:pPr>
            <a:r>
              <a:rPr lang="en-GB" sz="2000" b="1" dirty="0"/>
              <a:t>Due to the issues raised the operational response would be targeted more towards traditional law enforcement with OM management and targeted operations, though intervention and safeguarding is still always a consideration and there are these potential outcomes: </a:t>
            </a:r>
          </a:p>
          <a:p>
            <a:pPr marL="0" indent="0">
              <a:buNone/>
            </a:pPr>
            <a:r>
              <a:rPr lang="en-GB" sz="2000" dirty="0"/>
              <a:t>* This nominal would be subject to SOM (Sex Offender Management) due to being placed on the Sex Offender Register for life. This would make him subject to the MAPPA (Multi Agency Public Protection Arrangements) process. Upon release from prison he would be under Probation and robust management by a SOM. Any resulting issues could be dealt with by recall to prison.</a:t>
            </a:r>
          </a:p>
          <a:p>
            <a:pPr marL="0" indent="0">
              <a:buNone/>
            </a:pPr>
            <a:r>
              <a:rPr lang="en-GB" sz="2000" dirty="0"/>
              <a:t>* Speak to the individual and try and offer guidance and interventions. Referral to Gang Elders Team for management or monitoring. </a:t>
            </a:r>
          </a:p>
          <a:p>
            <a:pPr marL="0" indent="0">
              <a:buNone/>
            </a:pPr>
            <a:r>
              <a:rPr lang="en-GB" sz="2000" dirty="0"/>
              <a:t>* If any outstanding offences/warrants positive formal action i.e. arrest/targeted operations</a:t>
            </a:r>
          </a:p>
          <a:p>
            <a:pPr marL="0" indent="0">
              <a:buNone/>
            </a:pPr>
            <a:r>
              <a:rPr lang="en-GB" sz="2000" dirty="0"/>
              <a:t>* Stop search initiative's in impact areas and disruption strategies </a:t>
            </a:r>
          </a:p>
          <a:p>
            <a:pPr marL="0" indent="0">
              <a:buNone/>
            </a:pPr>
            <a:r>
              <a:rPr lang="en-GB" sz="2000" dirty="0"/>
              <a:t>* Referral to the agencies if there are drug/alcohol issues</a:t>
            </a:r>
          </a:p>
          <a:p>
            <a:pPr marL="0" indent="0">
              <a:buNone/>
            </a:pPr>
            <a:r>
              <a:rPr lang="en-GB" sz="2000" dirty="0"/>
              <a:t>* Targeted operations especially in impact areas or areas where there has been a surge of violent crimes</a:t>
            </a:r>
          </a:p>
          <a:p>
            <a:pPr marL="0" indent="0">
              <a:buNone/>
            </a:pPr>
            <a:r>
              <a:rPr lang="en-GB" sz="2000" dirty="0"/>
              <a:t>* Look at associations and intelligence gather to focus on any Primary or Secondary nominals that could benefit from VRU intervention</a:t>
            </a:r>
          </a:p>
          <a:p>
            <a:pPr marL="0" indent="0">
              <a:buNone/>
            </a:pPr>
            <a:r>
              <a:rPr lang="en-GB" sz="2000" dirty="0"/>
              <a:t>* Allocate advocate to offer support and guidance (VRU)</a:t>
            </a:r>
          </a:p>
          <a:p>
            <a:pPr marL="0" indent="0">
              <a:buNone/>
            </a:pPr>
            <a:r>
              <a:rPr lang="en-GB" sz="2000" dirty="0"/>
              <a:t>* </a:t>
            </a:r>
            <a:r>
              <a:rPr lang="en-GB" sz="2000" dirty="0" err="1"/>
              <a:t>Redthreads</a:t>
            </a:r>
            <a:r>
              <a:rPr lang="en-GB" sz="2000" dirty="0"/>
              <a:t> and St Giles navigators provide an intensive support service for young persons who have been admitted to A&amp;E and the major trauma unit as a result of serious violence (especially knife related injuries). The are teachable moments whereby they can speak to them and establish if they want to continue in this lifestyle or wish to get help to change. Currently operating in major trauma sites in Coventry, Birmingham and Wolverhampton. </a:t>
            </a:r>
          </a:p>
          <a:p>
            <a:pPr marL="0" indent="0">
              <a:buNone/>
            </a:pPr>
            <a:r>
              <a:rPr lang="en-GB" sz="2000" dirty="0"/>
              <a:t>* St Giles trust referral through VRU. St Giles offer services to help people overcome barriers and access services they need to progress their lives. This includes gaining qualifications and skills. They provide support to young people who are involved in criminal exploitation and help them make a safe and sustained exit, they also work with young people who are risk of becoming involved in crime.</a:t>
            </a:r>
          </a:p>
          <a:p>
            <a:pPr marL="0" indent="0">
              <a:buNone/>
            </a:pPr>
            <a:r>
              <a:rPr lang="en-GB" sz="2000" dirty="0"/>
              <a:t>* CBO (Criminal behaviour Orders) for ASB. The orders can ban certain behaviours and require and individual to do anything described in the order (attendance on a course </a:t>
            </a:r>
            <a:r>
              <a:rPr lang="en-GB" sz="2000" dirty="0" err="1"/>
              <a:t>etc</a:t>
            </a:r>
            <a:r>
              <a:rPr lang="en-GB" sz="2000" dirty="0"/>
              <a:t>)</a:t>
            </a:r>
          </a:p>
        </p:txBody>
      </p:sp>
    </p:spTree>
    <p:extLst>
      <p:ext uri="{BB962C8B-B14F-4D97-AF65-F5344CB8AC3E}">
        <p14:creationId xmlns:p14="http://schemas.microsoft.com/office/powerpoint/2010/main" val="117620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23"/>
            <a:ext cx="10515600" cy="737419"/>
          </a:xfrm>
        </p:spPr>
        <p:txBody>
          <a:bodyPr>
            <a:normAutofit fontScale="90000"/>
          </a:bodyPr>
          <a:lstStyle/>
          <a:p>
            <a:br>
              <a:rPr lang="en-GB" dirty="0"/>
            </a:br>
            <a:r>
              <a:rPr lang="en-GB" dirty="0"/>
              <a:t>Violent Crime Case Study Summary</a:t>
            </a:r>
            <a:br>
              <a:rPr lang="en-GB" dirty="0"/>
            </a:br>
            <a:endParaRPr lang="en-GB" dirty="0"/>
          </a:p>
        </p:txBody>
      </p:sp>
      <p:sp>
        <p:nvSpPr>
          <p:cNvPr id="3" name="Content Placeholder 2"/>
          <p:cNvSpPr>
            <a:spLocks noGrp="1"/>
          </p:cNvSpPr>
          <p:nvPr>
            <p:ph idx="1"/>
          </p:nvPr>
        </p:nvSpPr>
        <p:spPr>
          <a:xfrm>
            <a:off x="838200" y="943897"/>
            <a:ext cx="10515600" cy="5791200"/>
          </a:xfrm>
        </p:spPr>
        <p:txBody>
          <a:bodyPr>
            <a:normAutofit fontScale="62500" lnSpcReduction="20000"/>
          </a:bodyPr>
          <a:lstStyle/>
          <a:p>
            <a:pPr marL="0" indent="0">
              <a:buNone/>
            </a:pPr>
            <a:r>
              <a:rPr lang="en-GB" dirty="0"/>
              <a:t>The benefits of using the NDAS violent crime dashboard are clear. It quickly collates all the relevant information on a nominal and their networks saving many hours of analyst time.  This ensures a more informed decision around focus and activity thereby directing resources in a timely manner which is hugely beneficial for operational demands. </a:t>
            </a:r>
          </a:p>
          <a:p>
            <a:pPr marL="0" indent="0">
              <a:buNone/>
            </a:pPr>
            <a:r>
              <a:rPr lang="en-GB" dirty="0"/>
              <a:t>The dashboard will not replace conventional methods of policing and simply collates information which already exists in the policing systems. It will support on going tactical decision making. This will still be used in conjunction with Partnership Agencies and initiatives such as knife arches and school liaison. It is an ancillary tool to officers decision making and professional judgement. All of the officers engaged in the case studies felt the VC dashboard would help identify key areas in a more structured and rational way and display networks of individuals at an early stage when intervention can be key.</a:t>
            </a:r>
          </a:p>
          <a:p>
            <a:pPr marL="0" indent="0">
              <a:buNone/>
            </a:pPr>
            <a:r>
              <a:rPr lang="en-GB" dirty="0"/>
              <a:t>There will be a super user located within the DDI Unit and the end users are envisaged as trained Intelligence Officers. They will be able to use the dashboard to identify risks and trends in a timely manner and then refer the nominal(s) to the appropriate department(s). Every piece of intelligence that sits within the systems is assessed and graded by an intelligence professional.</a:t>
            </a:r>
          </a:p>
          <a:p>
            <a:pPr marL="0" indent="0">
              <a:buNone/>
            </a:pPr>
            <a:r>
              <a:rPr lang="en-GB" dirty="0"/>
              <a:t>Once referred to the appropriate department, the officers who may or may not already be aware of individuals who are identified will be able to use the information provided to make more informed judgements. They will have a wider picture and increased networks and associations to work with. They would then decide on the course of action which, depending on a number of factors, may be no action or after completing their own checks and insights on the individual’s threat and risks, could be a  traditional law enforcement intervention and/or a multi agency partnership approach.</a:t>
            </a:r>
          </a:p>
          <a:p>
            <a:pPr marL="0" indent="0">
              <a:buNone/>
            </a:pPr>
            <a:r>
              <a:rPr lang="en-GB" dirty="0"/>
              <a:t>Policing has always worked with partnership agencies but now there is a very strong focus on how all agencies can work together to ensure a holistic approach. Eventually, data could be obtained from agencies such as health and schools to obtain better insights and provide earlier intervention and prevention around violent crime issues.</a:t>
            </a:r>
          </a:p>
        </p:txBody>
      </p:sp>
    </p:spTree>
    <p:extLst>
      <p:ext uri="{BB962C8B-B14F-4D97-AF65-F5344CB8AC3E}">
        <p14:creationId xmlns:p14="http://schemas.microsoft.com/office/powerpoint/2010/main" val="292252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28" y="255639"/>
            <a:ext cx="10052411" cy="587641"/>
          </a:xfrm>
        </p:spPr>
        <p:txBody>
          <a:bodyPr/>
          <a:lstStyle/>
          <a:p>
            <a:r>
              <a:rPr lang="en-GB" b="1" dirty="0"/>
              <a:t>Case Study One: Connected to VC (Primary)</a:t>
            </a:r>
          </a:p>
        </p:txBody>
      </p:sp>
      <p:pic>
        <p:nvPicPr>
          <p:cNvPr id="5" name="Picture 4"/>
          <p:cNvPicPr>
            <a:picLocks noChangeAspect="1"/>
          </p:cNvPicPr>
          <p:nvPr/>
        </p:nvPicPr>
        <p:blipFill rotWithShape="1">
          <a:blip r:embed="rId3"/>
          <a:srcRect l="18342" t="10866" r="17988" b="18024"/>
          <a:stretch/>
        </p:blipFill>
        <p:spPr>
          <a:xfrm>
            <a:off x="1180888" y="843280"/>
            <a:ext cx="9831317" cy="5911105"/>
          </a:xfrm>
          <a:prstGeom prst="rect">
            <a:avLst/>
          </a:prstGeom>
        </p:spPr>
      </p:pic>
    </p:spTree>
    <p:extLst>
      <p:ext uri="{BB962C8B-B14F-4D97-AF65-F5344CB8AC3E}">
        <p14:creationId xmlns:p14="http://schemas.microsoft.com/office/powerpoint/2010/main" val="90248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50" y="167148"/>
            <a:ext cx="10067930" cy="747252"/>
          </a:xfrm>
        </p:spPr>
        <p:txBody>
          <a:bodyPr/>
          <a:lstStyle/>
          <a:p>
            <a:r>
              <a:rPr lang="en-GB" b="1" dirty="0"/>
              <a:t>Connected to VC Case Study</a:t>
            </a:r>
          </a:p>
        </p:txBody>
      </p:sp>
      <p:pic>
        <p:nvPicPr>
          <p:cNvPr id="5" name="Picture 4"/>
          <p:cNvPicPr>
            <a:picLocks noChangeAspect="1"/>
          </p:cNvPicPr>
          <p:nvPr/>
        </p:nvPicPr>
        <p:blipFill rotWithShape="1">
          <a:blip r:embed="rId3"/>
          <a:srcRect l="18220" t="11609" r="18014" b="18088"/>
          <a:stretch/>
        </p:blipFill>
        <p:spPr>
          <a:xfrm>
            <a:off x="1041568" y="914400"/>
            <a:ext cx="10114112" cy="5787316"/>
          </a:xfrm>
          <a:prstGeom prst="rect">
            <a:avLst/>
          </a:prstGeom>
        </p:spPr>
      </p:pic>
      <p:sp>
        <p:nvSpPr>
          <p:cNvPr id="3" name="Oval 2"/>
          <p:cNvSpPr/>
          <p:nvPr/>
        </p:nvSpPr>
        <p:spPr>
          <a:xfrm>
            <a:off x="5197117" y="3450614"/>
            <a:ext cx="310896" cy="128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054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86" y="226143"/>
            <a:ext cx="9422794" cy="728898"/>
          </a:xfrm>
        </p:spPr>
        <p:txBody>
          <a:bodyPr>
            <a:normAutofit/>
          </a:bodyPr>
          <a:lstStyle/>
          <a:p>
            <a:r>
              <a:rPr lang="en-GB" b="1" dirty="0"/>
              <a:t>Connected to VC Case Study</a:t>
            </a:r>
          </a:p>
        </p:txBody>
      </p:sp>
      <p:pic>
        <p:nvPicPr>
          <p:cNvPr id="5" name="Picture 4"/>
          <p:cNvPicPr>
            <a:picLocks noChangeAspect="1"/>
          </p:cNvPicPr>
          <p:nvPr/>
        </p:nvPicPr>
        <p:blipFill rotWithShape="1">
          <a:blip r:embed="rId3"/>
          <a:srcRect l="18529" t="11320" r="18190" b="17925"/>
          <a:stretch/>
        </p:blipFill>
        <p:spPr>
          <a:xfrm>
            <a:off x="1478886" y="1170039"/>
            <a:ext cx="8700480" cy="5472000"/>
          </a:xfrm>
          <a:prstGeom prst="rect">
            <a:avLst/>
          </a:prstGeom>
        </p:spPr>
      </p:pic>
    </p:spTree>
    <p:extLst>
      <p:ext uri="{BB962C8B-B14F-4D97-AF65-F5344CB8AC3E}">
        <p14:creationId xmlns:p14="http://schemas.microsoft.com/office/powerpoint/2010/main" val="60299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414" y="216310"/>
            <a:ext cx="8669666" cy="779370"/>
          </a:xfrm>
        </p:spPr>
        <p:txBody>
          <a:bodyPr/>
          <a:lstStyle/>
          <a:p>
            <a:r>
              <a:rPr lang="en-GB" b="1" dirty="0"/>
              <a:t>Connected to VC Case Study</a:t>
            </a:r>
          </a:p>
        </p:txBody>
      </p:sp>
      <p:pic>
        <p:nvPicPr>
          <p:cNvPr id="5" name="Picture 4"/>
          <p:cNvPicPr>
            <a:picLocks noChangeAspect="1"/>
          </p:cNvPicPr>
          <p:nvPr/>
        </p:nvPicPr>
        <p:blipFill rotWithShape="1">
          <a:blip r:embed="rId3"/>
          <a:srcRect l="18168" t="11263" r="18043" b="18018"/>
          <a:stretch/>
        </p:blipFill>
        <p:spPr>
          <a:xfrm>
            <a:off x="1745507" y="995680"/>
            <a:ext cx="8682170" cy="5749924"/>
          </a:xfrm>
          <a:prstGeom prst="rect">
            <a:avLst/>
          </a:prstGeom>
        </p:spPr>
      </p:pic>
    </p:spTree>
    <p:extLst>
      <p:ext uri="{BB962C8B-B14F-4D97-AF65-F5344CB8AC3E}">
        <p14:creationId xmlns:p14="http://schemas.microsoft.com/office/powerpoint/2010/main" val="197607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240" y="216311"/>
            <a:ext cx="10079080" cy="698090"/>
          </a:xfrm>
        </p:spPr>
        <p:txBody>
          <a:bodyPr>
            <a:normAutofit/>
          </a:bodyPr>
          <a:lstStyle/>
          <a:p>
            <a:r>
              <a:rPr lang="en-GB" b="1" dirty="0"/>
              <a:t>Connected to VC Case Study</a:t>
            </a:r>
          </a:p>
        </p:txBody>
      </p:sp>
      <p:pic>
        <p:nvPicPr>
          <p:cNvPr id="5" name="Picture 4"/>
          <p:cNvPicPr>
            <a:picLocks noChangeAspect="1"/>
          </p:cNvPicPr>
          <p:nvPr/>
        </p:nvPicPr>
        <p:blipFill rotWithShape="1">
          <a:blip r:embed="rId3"/>
          <a:srcRect l="18559" t="11010" r="18144" b="18348"/>
          <a:stretch/>
        </p:blipFill>
        <p:spPr>
          <a:xfrm>
            <a:off x="1117240" y="1081549"/>
            <a:ext cx="9509064" cy="5400000"/>
          </a:xfrm>
          <a:prstGeom prst="rect">
            <a:avLst/>
          </a:prstGeom>
        </p:spPr>
      </p:pic>
    </p:spTree>
    <p:extLst>
      <p:ext uri="{BB962C8B-B14F-4D97-AF65-F5344CB8AC3E}">
        <p14:creationId xmlns:p14="http://schemas.microsoft.com/office/powerpoint/2010/main" val="308175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645"/>
            <a:ext cx="10515600" cy="639097"/>
          </a:xfrm>
        </p:spPr>
        <p:txBody>
          <a:bodyPr>
            <a:normAutofit fontScale="90000"/>
          </a:bodyPr>
          <a:lstStyle/>
          <a:p>
            <a:r>
              <a:rPr lang="en-GB" b="1" dirty="0"/>
              <a:t>Connected to VC Case Study Nominal Profile</a:t>
            </a:r>
          </a:p>
        </p:txBody>
      </p:sp>
      <p:sp>
        <p:nvSpPr>
          <p:cNvPr id="3" name="Content Placeholder 2"/>
          <p:cNvSpPr>
            <a:spLocks noGrp="1"/>
          </p:cNvSpPr>
          <p:nvPr>
            <p:ph idx="1"/>
          </p:nvPr>
        </p:nvSpPr>
        <p:spPr>
          <a:xfrm>
            <a:off x="838200" y="924232"/>
            <a:ext cx="10515600" cy="5252731"/>
          </a:xfrm>
        </p:spPr>
        <p:txBody>
          <a:bodyPr>
            <a:normAutofit/>
          </a:bodyPr>
          <a:lstStyle/>
          <a:p>
            <a:pPr marL="0" indent="0">
              <a:buNone/>
            </a:pPr>
            <a:r>
              <a:rPr lang="en-GB" sz="2000" b="1" dirty="0"/>
              <a:t>WA born 2008</a:t>
            </a:r>
          </a:p>
          <a:p>
            <a:pPr marL="0" indent="0">
              <a:buNone/>
            </a:pPr>
            <a:r>
              <a:rPr lang="en-GB" sz="2000" b="1" dirty="0"/>
              <a:t>Pre 2017 suspect history:</a:t>
            </a:r>
          </a:p>
          <a:p>
            <a:pPr marL="0" indent="0">
              <a:buNone/>
            </a:pPr>
            <a:r>
              <a:rPr lang="en-GB" sz="2000" dirty="0"/>
              <a:t>ASB x 2 involving noise nuisance from motorbikes</a:t>
            </a:r>
          </a:p>
          <a:p>
            <a:pPr marL="0" indent="0">
              <a:buNone/>
            </a:pPr>
            <a:r>
              <a:rPr lang="en-GB" sz="2000" dirty="0"/>
              <a:t>ASB throwing stones at a house</a:t>
            </a:r>
          </a:p>
          <a:p>
            <a:pPr marL="0" indent="0">
              <a:buNone/>
            </a:pPr>
            <a:r>
              <a:rPr lang="en-GB" sz="2000" dirty="0"/>
              <a:t>Witnessed domestic incidents with parents x 3</a:t>
            </a:r>
          </a:p>
          <a:p>
            <a:pPr marL="0" indent="0">
              <a:buNone/>
            </a:pPr>
            <a:r>
              <a:rPr lang="en-GB" sz="2000" b="1" dirty="0"/>
              <a:t>2017 to 2021 suspect history:</a:t>
            </a:r>
          </a:p>
          <a:p>
            <a:pPr marL="0" indent="0">
              <a:buNone/>
            </a:pPr>
            <a:r>
              <a:rPr lang="en-GB" sz="2000" dirty="0"/>
              <a:t>Mother victim of threats to kill by another partner – appears to have moved to Worcester in 2018 so no further WMP data after 2017</a:t>
            </a:r>
          </a:p>
          <a:p>
            <a:pPr marL="0" indent="0">
              <a:buNone/>
            </a:pPr>
            <a:r>
              <a:rPr lang="en-GB" sz="2000" b="1" dirty="0"/>
              <a:t>Intelligence:</a:t>
            </a:r>
          </a:p>
          <a:p>
            <a:pPr marL="0" indent="0">
              <a:buNone/>
            </a:pPr>
            <a:r>
              <a:rPr lang="en-GB" sz="2000" dirty="0"/>
              <a:t>Mother drug dealing and having weapons (machetes, knives and baseball bats) at the house and children possibly smoking drugs there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57377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 ma:contentTypeID="0x0101009B2D7332376CDA40911B9432AADE569900756AA843FDA8A940ABEBF84D1E24B6D1" ma:contentTypeVersion="2" ma:contentTypeDescription="Create a Word Document" ma:contentTypeScope="" ma:versionID="513d391213c94bdf28b4660ac47ac42d">
  <xsd:schema xmlns:xsd="http://www.w3.org/2001/XMLSchema" xmlns:xs="http://www.w3.org/2001/XMLSchema" xmlns:p="http://schemas.microsoft.com/office/2006/metadata/properties" xmlns:ns2="5266e339-39c2-409b-b9ee-bf1c659db9b0" targetNamespace="http://schemas.microsoft.com/office/2006/metadata/properties" ma:root="true" ma:fieldsID="32f7ba4f13dd999734b33837778fb4a9" ns2:_="">
    <xsd:import namespace="5266e339-39c2-409b-b9ee-bf1c659db9b0"/>
    <xsd:element name="properties">
      <xsd:complexType>
        <xsd:sequence>
          <xsd:element name="documentManagement">
            <xsd:complexType>
              <xsd:all>
                <xsd:element ref="ns2:wmpRelevantDate" minOccurs="0"/>
                <xsd:element ref="ns2:wmpDocumentOwner" minOccurs="0"/>
                <xsd:element ref="ns2:wmpDocumentType" minOccurs="0"/>
                <xsd:element ref="ns2:wmpAppealstoThePCC" minOccurs="0"/>
                <xsd:element ref="ns2:wmpBusinessPlanning" minOccurs="0"/>
                <xsd:element ref="ns2:wmpCaseWork" minOccurs="0"/>
                <xsd:element ref="ns2:wmpCommunications" minOccurs="0"/>
                <xsd:element ref="ns2:wmpFinance" minOccurs="0"/>
                <xsd:element ref="ns2:wmpForceDepartment" minOccurs="0"/>
                <xsd:element ref="ns2:wmpForceLPU" minOccurs="0"/>
                <xsd:element ref="ns2:wmpGeneralTags" minOccurs="0"/>
                <xsd:element ref="ns2:wmpHumanResources" minOccurs="0"/>
                <xsd:element ref="ns2:wmpKeywords" minOccurs="0"/>
                <xsd:element ref="ns2:wmpLocalPartners" minOccurs="0"/>
                <xsd:element ref="ns2:wmpNationalBodies" minOccurs="0"/>
                <xsd:element ref="ns2:wmpOfficeManagement" minOccurs="0"/>
                <xsd:element ref="ns2:wmpPCCDecision" minOccurs="0"/>
                <xsd:element ref="ns2:wmpPublicMeetings" minOccurs="0"/>
                <xsd:element ref="ns2:wmpTransi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6e339-39c2-409b-b9ee-bf1c659db9b0" elementFormDefault="qualified">
    <xsd:import namespace="http://schemas.microsoft.com/office/2006/documentManagement/types"/>
    <xsd:import namespace="http://schemas.microsoft.com/office/infopath/2007/PartnerControls"/>
    <xsd:element name="wmpRelevantDate" ma:index="8" nillable="true" ma:displayName="Relevant Date" ma:description="" ma:format="DateOnly" ma:internalName="wmpRelevantDate">
      <xsd:simpleType>
        <xsd:restriction base="dms:DateTime"/>
      </xsd:simpleType>
    </xsd:element>
    <xsd:element name="wmpDocumentOwner" ma:index="9" nillable="true" ma:displayName="Document Owner" ma:list="UserInfo" ma:internalName="wmpDocument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mpDocumentType" ma:index="10" nillable="true" ma:displayName="Document Type" ma:default="" ma:internalName="wmpDocumentType" ma:readOnly="false">
      <xsd:simpleType>
        <xsd:restriction base="dms:Choice">
          <xsd:enumeration value="Agenda"/>
          <xsd:enumeration value="Briefing"/>
          <xsd:enumeration value="Commissioning brief"/>
          <xsd:enumeration value="Correspondence"/>
          <xsd:enumeration value="Database"/>
          <xsd:enumeration value="Form"/>
          <xsd:enumeration value="Image"/>
          <xsd:enumeration value="Manual"/>
          <xsd:enumeration value="Minutes"/>
          <xsd:enumeration value="Notes"/>
          <xsd:enumeration value="Policy/Procedure"/>
          <xsd:enumeration value="Presentation"/>
          <xsd:enumeration value="Project initiation"/>
          <xsd:enumeration value="Publication"/>
          <xsd:enumeration value="Report"/>
          <xsd:enumeration value="Spreadsheet"/>
          <xsd:enumeration value="Telephone Note"/>
          <xsd:enumeration value="Other"/>
        </xsd:restriction>
      </xsd:simpleType>
    </xsd:element>
    <xsd:element name="wmpAppealstoThePCC" ma:index="11" nillable="true" ma:displayName="Appeals to The PCC" ma:default="" ma:internalName="wmpAppealstoThePCC" ma:readOnly="false">
      <xsd:simpleType>
        <xsd:restriction base="dms:Choice">
          <xsd:enumeration value="Business interest"/>
          <xsd:enumeration value="Dismissal"/>
          <xsd:enumeration value="Misconduct hearings"/>
          <xsd:enumeration value="Police appeal tribunals"/>
          <xsd:enumeration value="Other"/>
        </xsd:restriction>
      </xsd:simpleType>
    </xsd:element>
    <xsd:element name="wmpBusinessPlanning" ma:index="12" nillable="true" ma:displayName="Business Planning" ma:default="" ma:internalName="wmpBusinessPlanning" ma:readOnly="false">
      <xsd:simpleType>
        <xsd:restriction base="dms:Choice">
          <xsd:enumeration value="Annual reports"/>
          <xsd:enumeration value="Business continuity"/>
          <xsd:enumeration value="Delivery plan"/>
          <xsd:enumeration value="Police and crime plan"/>
          <xsd:enumeration value="Risk Management"/>
          <xsd:enumeration value="Strategy"/>
          <xsd:enumeration value="Other"/>
        </xsd:restriction>
      </xsd:simpleType>
    </xsd:element>
    <xsd:element name="wmpCaseWork" ma:index="13" nillable="true" ma:displayName="Case Work" ma:default="" ma:internalName="wmpCaseWork" ma:readOnly="false">
      <xsd:simpleType>
        <xsd:restriction base="dms:Choice">
          <xsd:enumeration value="Complaint"/>
          <xsd:enumeration value="Freedom of information"/>
          <xsd:enumeration value="Other"/>
        </xsd:restriction>
      </xsd:simpleType>
    </xsd:element>
    <xsd:element name="wmpCommunications" ma:index="14" nillable="true" ma:displayName="Communications" ma:default="" ma:internalName="wmpCommunications" ma:readOnly="false">
      <xsd:simpleType>
        <xsd:restriction base="dms:Choice">
          <xsd:enumeration value="Branding"/>
          <xsd:enumeration value="Internet /Intranet"/>
          <xsd:enumeration value="Media"/>
          <xsd:enumeration value="Photography"/>
          <xsd:enumeration value="Public Relations"/>
          <xsd:enumeration value="Other"/>
        </xsd:restriction>
      </xsd:simpleType>
    </xsd:element>
    <xsd:element name="wmpFinance" ma:index="15" nillable="true" ma:displayName="Finance" ma:default="" ma:internalName="wmpFinance" ma:readOnly="false">
      <xsd:simpleType>
        <xsd:restriction base="dms:Choice">
          <xsd:enumeration value="Budget"/>
          <xsd:enumeration value="Commissioning"/>
          <xsd:enumeration value="Community Initiative Fund"/>
          <xsd:enumeration value="Contracts and Procurement"/>
          <xsd:enumeration value="Expenses"/>
          <xsd:enumeration value="Grants and funding"/>
          <xsd:enumeration value="Pensions"/>
          <xsd:enumeration value="Precept"/>
          <xsd:enumeration value="Treasury Management"/>
          <xsd:enumeration value="Other"/>
        </xsd:restriction>
      </xsd:simpleType>
    </xsd:element>
    <xsd:element name="wmpForceDepartment" ma:index="16" nillable="true" ma:displayName="Force Department" ma:default="" ma:internalName="wmpForceDepartment" ma:readOnly="false">
      <xsd:simpleType>
        <xsd:restriction base="dms:Choice">
          <xsd:enumeration value="CMPG"/>
          <xsd:enumeration value="Command Team"/>
          <xsd:enumeration value="Community Justice and Custody"/>
          <xsd:enumeration value="Corporate Communications"/>
          <xsd:enumeration value="Corporate services"/>
          <xsd:enumeration value="EDHR"/>
          <xsd:enumeration value="Finance"/>
          <xsd:enumeration value="Fleet services"/>
          <xsd:enumeration value="Force CATO"/>
          <xsd:enumeration value="Force CID"/>
          <xsd:enumeration value="Force Wide"/>
          <xsd:enumeration value="Human resources"/>
          <xsd:enumeration value="Information services"/>
          <xsd:enumeration value="Intelligence"/>
          <xsd:enumeration value="Learning and development"/>
          <xsd:enumeration value="Legal services"/>
          <xsd:enumeration value="Local policing"/>
          <xsd:enumeration value="Operations"/>
          <xsd:enumeration value="Organisation and service development"/>
          <xsd:enumeration value="Professional standards"/>
          <xsd:enumeration value="Property services"/>
          <xsd:enumeration value="Public protection"/>
          <xsd:enumeration value="WM CTU"/>
          <xsd:enumeration value="Other"/>
        </xsd:restriction>
      </xsd:simpleType>
    </xsd:element>
    <xsd:element name="wmpForceLPU" ma:index="17" nillable="true" ma:displayName="Force LPU" ma:default="" ma:internalName="wmpForceLPU" ma:readOnly="false">
      <xsd:simpleType>
        <xsd:restriction base="dms:Choice">
          <xsd:enumeration value="Birmingham"/>
          <xsd:enumeration value="Birmingham East"/>
          <xsd:enumeration value="Birmingham North"/>
          <xsd:enumeration value="Birmingham South"/>
          <xsd:enumeration value="Birmingham West and Central"/>
          <xsd:enumeration value="Coventry"/>
          <xsd:enumeration value="Dudley"/>
          <xsd:enumeration value="Sandwell"/>
          <xsd:enumeration value="Solihull"/>
          <xsd:enumeration value="Walsall"/>
          <xsd:enumeration value="Wolverhampton"/>
          <xsd:enumeration value="Other"/>
        </xsd:restriction>
      </xsd:simpleType>
    </xsd:element>
    <xsd:element name="wmpGeneralTags" ma:index="18" nillable="true" ma:displayName="General Tags" ma:default="" ma:internalName="wmpGeneralTags" ma:readOnly="false">
      <xsd:simpleType>
        <xsd:restriction base="dms:Choice">
          <xsd:enumeration value="Audit"/>
          <xsd:enumeration value="Boards/Working Groups"/>
          <xsd:enumeration value="Business Improvement"/>
          <xsd:enumeration value="Collaboration"/>
          <xsd:enumeration value="Community Engagement"/>
          <xsd:enumeration value="Consultation"/>
          <xsd:enumeration value="Custody Visiting"/>
          <xsd:enumeration value="EDHR"/>
          <xsd:enumeration value="Legal"/>
          <xsd:enumeration value="Performance"/>
          <xsd:enumeration value="Projects"/>
          <xsd:enumeration value="Regional"/>
          <xsd:enumeration value="Other"/>
        </xsd:restriction>
      </xsd:simpleType>
    </xsd:element>
    <xsd:element name="wmpHumanResources" ma:index="19" nillable="true" ma:displayName="Human Resources" ma:format="Dropdown" ma:internalName="wmpHumanResources" ma:readOnly="false">
      <xsd:simpleType>
        <xsd:restriction base="dms:Choice">
          <xsd:enumeration value="Attendance"/>
          <xsd:enumeration value="Contracts"/>
          <xsd:enumeration value="Establishment"/>
          <xsd:enumeration value="PDR"/>
          <xsd:enumeration value="Personal Files"/>
          <xsd:enumeration value="Recruitment"/>
          <xsd:enumeration value="Training and development"/>
          <xsd:enumeration value="Other"/>
        </xsd:restriction>
      </xsd:simpleType>
    </xsd:element>
    <xsd:element name="wmpKeywords" ma:index="20" nillable="true" ma:displayName="Keywords" ma:internalName="wmpKeywords" ma:readOnly="false">
      <xsd:simpleType>
        <xsd:restriction base="dms:Text"/>
      </xsd:simpleType>
    </xsd:element>
    <xsd:element name="wmpLocalPartners" ma:index="21" nillable="true" ma:displayName="Local Partners" ma:default="" ma:internalName="wmpLocalPartners" ma:readOnly="false">
      <xsd:simpleType>
        <xsd:restriction base="dms:Choice">
          <xsd:enumeration value="Birmingham City Council"/>
          <xsd:enumeration value="Business Organisation"/>
          <xsd:enumeration value="Community safety partnership"/>
          <xsd:enumeration value="Coventry City Council"/>
          <xsd:enumeration value="Dudley MBC"/>
          <xsd:enumeration value="Heads of Community Safety"/>
          <xsd:enumeration value="Local Criminal Justice Board"/>
          <xsd:enumeration value="Sandwell MBC"/>
          <xsd:enumeration value="Solihull MBC"/>
          <xsd:enumeration value="Staffordshire and West Mids JPAC"/>
          <xsd:enumeration value="Voluntary and Community Organisations"/>
          <xsd:enumeration value="Walsall MBC"/>
          <xsd:enumeration value="West Midlands Joint Committee"/>
          <xsd:enumeration value="Wolverhampton City Council"/>
          <xsd:enumeration value="Other"/>
        </xsd:restriction>
      </xsd:simpleType>
    </xsd:element>
    <xsd:element name="wmpNationalBodies" ma:index="22" nillable="true" ma:displayName="National Bodies" ma:default="" ma:internalName="wmpNationalBodies" ma:readOnly="false">
      <xsd:simpleType>
        <xsd:restriction base="dms:Choice">
          <xsd:enumeration value="British Transport Police"/>
          <xsd:enumeration value="Cabinet Office"/>
          <xsd:enumeration value="College of Policing"/>
          <xsd:enumeration value="Courts Service"/>
          <xsd:enumeration value="Crown Prosecution Service"/>
          <xsd:enumeration value="Dept. for Communities and Local Govt"/>
          <xsd:enumeration value="Dept. of Health/NHS"/>
          <xsd:enumeration value="Equality and Human Rights Commission"/>
          <xsd:enumeration value="Highways Agency"/>
          <xsd:enumeration value="HMIC"/>
          <xsd:enumeration value="HM Treasury"/>
          <xsd:enumeration value="Home Office"/>
          <xsd:enumeration value="IPCC"/>
          <xsd:enumeration value="LGA"/>
          <xsd:enumeration value="Ministry of Justice"/>
          <xsd:enumeration value="National Police Air Service"/>
          <xsd:enumeration value="National Crime Agency"/>
          <xsd:enumeration value="NewCo"/>
          <xsd:enumeration value="PCCs National Body"/>
          <xsd:enumeration value="Probation Service"/>
          <xsd:enumeration value="Other"/>
        </xsd:restriction>
      </xsd:simpleType>
    </xsd:element>
    <xsd:element name="wmpOfficeManagement" ma:index="23" nillable="true" ma:displayName="Office Management" ma:default="" ma:internalName="wmpOfficeManagement" ma:readOnly="false">
      <xsd:simpleType>
        <xsd:restriction base="dms:Choice">
          <xsd:enumeration value="Accommodation"/>
          <xsd:enumeration value="Archive"/>
          <xsd:enumeration value="CEO Office"/>
          <xsd:enumeration value="Conferences"/>
          <xsd:enumeration value="Events"/>
          <xsd:enumeration value="Governance of the Office"/>
          <xsd:enumeration value="Health and Safety"/>
          <xsd:enumeration value="IT"/>
          <xsd:enumeration value="Ordering"/>
          <xsd:enumeration value="PCC Office"/>
          <xsd:enumeration value="Projects"/>
          <xsd:enumeration value="Records Management"/>
          <xsd:enumeration value="Other"/>
        </xsd:restriction>
      </xsd:simpleType>
    </xsd:element>
    <xsd:element name="wmpPCCDecision" ma:index="24" nillable="true" ma:displayName="PCC Decision" ma:default="" ma:internalName="wmpPCCDecision" ma:readOnly="false">
      <xsd:simpleType>
        <xsd:restriction base="dms:Choice">
          <xsd:enumeration value="Delegated"/>
          <xsd:enumeration value="PCC"/>
        </xsd:restriction>
      </xsd:simpleType>
    </xsd:element>
    <xsd:element name="wmpPublicMeetings" ma:index="25" nillable="true" ma:displayName="Public Meetings" ma:default="" ma:internalName="wmpPublicMeetings" ma:readOnly="false">
      <xsd:simpleType>
        <xsd:restriction base="dms:Choice">
          <xsd:enumeration value="Consultation"/>
          <xsd:enumeration value="PCC Decision/s"/>
          <xsd:enumeration value="Police and Crime Panel"/>
          <xsd:enumeration value="Other"/>
        </xsd:restriction>
      </xsd:simpleType>
    </xsd:element>
    <xsd:element name="wmpTransition" ma:index="26" nillable="true" ma:displayName="Transition" ma:default="" ma:internalName="wmpTransition" ma:readOnly="false">
      <xsd:simpleType>
        <xsd:restriction base="dms:Choice">
          <xsd:enumeration value="HO Transition Sponsorship Board"/>
          <xsd:enumeration value="Policing Protocol"/>
          <xsd:enumeration value="Strategic Policing Requirement"/>
          <xsd:enumeration value="Victims"/>
          <xsd:enumeration value="WM Transition Governance Board"/>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mpAppealstoThePCC xmlns="5266e339-39c2-409b-b9ee-bf1c659db9b0" xsi:nil="true"/>
    <wmpFinance xmlns="5266e339-39c2-409b-b9ee-bf1c659db9b0" xsi:nil="true"/>
    <wmpKeywords xmlns="5266e339-39c2-409b-b9ee-bf1c659db9b0" xsi:nil="true"/>
    <wmpOfficeManagement xmlns="5266e339-39c2-409b-b9ee-bf1c659db9b0" xsi:nil="true"/>
    <wmpLocalPartners xmlns="5266e339-39c2-409b-b9ee-bf1c659db9b0" xsi:nil="true"/>
    <wmpNationalBodies xmlns="5266e339-39c2-409b-b9ee-bf1c659db9b0" xsi:nil="true"/>
    <wmpBusinessPlanning xmlns="5266e339-39c2-409b-b9ee-bf1c659db9b0" xsi:nil="true"/>
    <wmpForceLPU xmlns="5266e339-39c2-409b-b9ee-bf1c659db9b0" xsi:nil="true"/>
    <wmpPCCDecision xmlns="5266e339-39c2-409b-b9ee-bf1c659db9b0" xsi:nil="true"/>
    <wmpGeneralTags xmlns="5266e339-39c2-409b-b9ee-bf1c659db9b0" xsi:nil="true"/>
    <wmpRelevantDate xmlns="5266e339-39c2-409b-b9ee-bf1c659db9b0" xsi:nil="true"/>
    <wmpDocumentOwner xmlns="5266e339-39c2-409b-b9ee-bf1c659db9b0">
      <UserInfo>
        <DisplayName/>
        <AccountId xsi:nil="true"/>
        <AccountType/>
      </UserInfo>
    </wmpDocumentOwner>
    <wmpCaseWork xmlns="5266e339-39c2-409b-b9ee-bf1c659db9b0" xsi:nil="true"/>
    <wmpHumanResources xmlns="5266e339-39c2-409b-b9ee-bf1c659db9b0" xsi:nil="true"/>
    <wmpDocumentType xmlns="5266e339-39c2-409b-b9ee-bf1c659db9b0" xsi:nil="true"/>
    <wmpCommunications xmlns="5266e339-39c2-409b-b9ee-bf1c659db9b0" xsi:nil="true"/>
    <wmpPublicMeetings xmlns="5266e339-39c2-409b-b9ee-bf1c659db9b0" xsi:nil="true"/>
    <wmpForceDepartment xmlns="5266e339-39c2-409b-b9ee-bf1c659db9b0" xsi:nil="true"/>
    <wmpTransition xmlns="5266e339-39c2-409b-b9ee-bf1c659db9b0" xsi:nil="true"/>
  </documentManagement>
</p:properties>
</file>

<file path=customXml/itemProps1.xml><?xml version="1.0" encoding="utf-8"?>
<ds:datastoreItem xmlns:ds="http://schemas.openxmlformats.org/officeDocument/2006/customXml" ds:itemID="{5BEA26DF-AD77-4AF7-907A-2C244BF93308}">
  <ds:schemaRefs>
    <ds:schemaRef ds:uri="http://schemas.microsoft.com/sharepoint/v3/contenttype/forms"/>
  </ds:schemaRefs>
</ds:datastoreItem>
</file>

<file path=customXml/itemProps2.xml><?xml version="1.0" encoding="utf-8"?>
<ds:datastoreItem xmlns:ds="http://schemas.openxmlformats.org/officeDocument/2006/customXml" ds:itemID="{EA1ECB54-592A-4C41-BD3A-7C04FA618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6e339-39c2-409b-b9ee-bf1c659db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21B075-B7EF-42DD-B17B-6D57AF4AC075}">
  <ds:schemaRef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5266e339-39c2-409b-b9ee-bf1c659db9b0"/>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14282</TotalTime>
  <Words>4625</Words>
  <Application>Microsoft Office PowerPoint</Application>
  <PresentationFormat>Widescreen</PresentationFormat>
  <Paragraphs>244</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Century Gothic</vt:lpstr>
      <vt:lpstr>Times New Roman</vt:lpstr>
      <vt:lpstr>Office Theme</vt:lpstr>
      <vt:lpstr>PowerPoint Presentation</vt:lpstr>
      <vt:lpstr>PowerPoint Presentation</vt:lpstr>
      <vt:lpstr>Violent Crime Case Studies</vt:lpstr>
      <vt:lpstr>Case Study One: Connected to VC (Primary)</vt:lpstr>
      <vt:lpstr>Connected to VC Case Study</vt:lpstr>
      <vt:lpstr>Connected to VC Case Study</vt:lpstr>
      <vt:lpstr>Connected to VC Case Study</vt:lpstr>
      <vt:lpstr>Connected to VC Case Study</vt:lpstr>
      <vt:lpstr>Connected to VC Case Study Nominal Profile</vt:lpstr>
      <vt:lpstr>Connected to VC Case Study Outcome</vt:lpstr>
      <vt:lpstr>Case Study Two: Involved in VC Case Study (Secondary) </vt:lpstr>
      <vt:lpstr>Involved in VC Case Study  </vt:lpstr>
      <vt:lpstr>Involved in VC Case Study</vt:lpstr>
      <vt:lpstr>Involved in VC Case Study</vt:lpstr>
      <vt:lpstr>Involved in VC Case Study </vt:lpstr>
      <vt:lpstr>Involved in VC Case Study </vt:lpstr>
      <vt:lpstr>Involved in VC Case Study</vt:lpstr>
      <vt:lpstr>Involved in VC Case Study </vt:lpstr>
      <vt:lpstr>Involved in VC Case Study Nominal Profile</vt:lpstr>
      <vt:lpstr>Involved in VC Case Study Outcome</vt:lpstr>
      <vt:lpstr>Case Study 3: High Harm VC Case Study (Tertiary)</vt:lpstr>
      <vt:lpstr>High Harm VC Case Study </vt:lpstr>
      <vt:lpstr>High Harm VC Case Study </vt:lpstr>
      <vt:lpstr>High Harm VC Case Study </vt:lpstr>
      <vt:lpstr>High Harm VC Case Study </vt:lpstr>
      <vt:lpstr>High Harm VC Case Study </vt:lpstr>
      <vt:lpstr>High Harm VC Case Study </vt:lpstr>
      <vt:lpstr>High Harm VC Case Study </vt:lpstr>
      <vt:lpstr>High Harm VC Case Study </vt:lpstr>
      <vt:lpstr>High Harm VC Case Study </vt:lpstr>
      <vt:lpstr>High Harm VC Case Study Nominal Profile</vt:lpstr>
      <vt:lpstr>High Harm VC Case Study Outcome</vt:lpstr>
      <vt:lpstr> Violent Crime Case Study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one</dc:title>
  <dc:creator>Sara Burgess</dc:creator>
  <cp:lastModifiedBy>Rachel Holtham</cp:lastModifiedBy>
  <cp:revision>538</cp:revision>
  <dcterms:created xsi:type="dcterms:W3CDTF">2021-03-23T10:18:34Z</dcterms:created>
  <dcterms:modified xsi:type="dcterms:W3CDTF">2021-07-12T14:47:31Z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0x0101009B2D7332376CDA40911B9432AADE569900756AA843FDA8A940ABEBF84D1E24B6D1</vt:lpwstr>
  </property>
</Properties>
</file>